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y="6858000" cx="9144000"/>
  <p:notesSz cx="6797675" cy="9926625"/>
  <p:embeddedFontLst>
    <p:embeddedFont>
      <p:font typeface="Arimo"/>
      <p:regular r:id="rId30"/>
      <p:bold r:id="rId31"/>
      <p:italic r:id="rId32"/>
      <p:boldItalic r:id="rId33"/>
    </p:embeddedFont>
    <p:embeddedFont>
      <p:font typeface="Arial Black"/>
      <p:regular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Arimo-bold.fntdata"/><Relationship Id="rId30" Type="http://schemas.openxmlformats.org/officeDocument/2006/relationships/font" Target="fonts/Arimo-regular.fntdata"/><Relationship Id="rId11" Type="http://schemas.openxmlformats.org/officeDocument/2006/relationships/slide" Target="slides/slide6.xml"/><Relationship Id="rId33" Type="http://schemas.openxmlformats.org/officeDocument/2006/relationships/font" Target="fonts/Arimo-boldItalic.fntdata"/><Relationship Id="rId10" Type="http://schemas.openxmlformats.org/officeDocument/2006/relationships/slide" Target="slides/slide5.xml"/><Relationship Id="rId32" Type="http://schemas.openxmlformats.org/officeDocument/2006/relationships/font" Target="fonts/Arimo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schemas.openxmlformats.org/officeDocument/2006/relationships/font" Target="fonts/ArialBlack-regular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6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6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7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8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9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Strip beds before breakfast. </a:t>
            </a:r>
            <a:endParaRPr/>
          </a:p>
        </p:txBody>
      </p:sp>
      <p:sp>
        <p:nvSpPr>
          <p:cNvPr id="191" name="Google Shape;191;p9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0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0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7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7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8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9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9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0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0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2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2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2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6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6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24" name="Google Shape;24;p2"/>
            <p:cNvCxnSpPr/>
            <p:nvPr/>
          </p:nvCxnSpPr>
          <p:spPr>
            <a:xfrm flipH="1" rot="10800000">
              <a:off x="5130830" y="4175605"/>
              <a:ext cx="4022475" cy="2682396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2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2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637896" y="3920066"/>
              <a:ext cx="2513565" cy="2937933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7010429" y="-8467"/>
              <a:ext cx="2142876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2"/>
            <p:cNvSpPr/>
            <p:nvPr/>
          </p:nvSpPr>
          <p:spPr>
            <a:xfrm>
              <a:off x="8295776" y="-8467"/>
              <a:ext cx="857530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8077231" y="-8468"/>
              <a:ext cx="1066770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8060297" y="4893733"/>
              <a:ext cx="1094086" cy="1964267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-8466" y="-8468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130595" y="2404534"/>
            <a:ext cx="5826719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130595" y="4050834"/>
            <a:ext cx="5826719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"/>
          <p:cNvSpPr txBox="1"/>
          <p:nvPr>
            <p:ph idx="1" type="body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3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"/>
          <p:cNvSpPr txBox="1"/>
          <p:nvPr>
            <p:ph type="title"/>
          </p:nvPr>
        </p:nvSpPr>
        <p:spPr>
          <a:xfrm>
            <a:off x="609598" y="2700868"/>
            <a:ext cx="6347715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" type="body"/>
          </p:nvPr>
        </p:nvSpPr>
        <p:spPr>
          <a:xfrm>
            <a:off x="609598" y="4527448"/>
            <a:ext cx="6347715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2" name="Google Shape;52;p5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6"/>
          <p:cNvSpPr txBox="1"/>
          <p:nvPr>
            <p:ph type="title"/>
          </p:nvPr>
        </p:nvSpPr>
        <p:spPr>
          <a:xfrm>
            <a:off x="609600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" type="body"/>
          </p:nvPr>
        </p:nvSpPr>
        <p:spPr>
          <a:xfrm>
            <a:off x="609600" y="2160589"/>
            <a:ext cx="3088109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8" name="Google Shape;58;p6"/>
          <p:cNvSpPr txBox="1"/>
          <p:nvPr>
            <p:ph idx="2" type="body"/>
          </p:nvPr>
        </p:nvSpPr>
        <p:spPr>
          <a:xfrm>
            <a:off x="3869204" y="2160590"/>
            <a:ext cx="3088110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9" name="Google Shape;59;p6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6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7"/>
          <p:cNvSpPr txBox="1"/>
          <p:nvPr>
            <p:ph idx="1" type="body"/>
          </p:nvPr>
        </p:nvSpPr>
        <p:spPr>
          <a:xfrm>
            <a:off x="609599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5" name="Google Shape;65;p7"/>
          <p:cNvSpPr txBox="1"/>
          <p:nvPr>
            <p:ph idx="2" type="body"/>
          </p:nvPr>
        </p:nvSpPr>
        <p:spPr>
          <a:xfrm>
            <a:off x="609599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6" name="Google Shape;66;p7"/>
          <p:cNvSpPr txBox="1"/>
          <p:nvPr>
            <p:ph idx="3" type="body"/>
          </p:nvPr>
        </p:nvSpPr>
        <p:spPr>
          <a:xfrm>
            <a:off x="3866640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7" name="Google Shape;67;p7"/>
          <p:cNvSpPr txBox="1"/>
          <p:nvPr>
            <p:ph idx="4" type="body"/>
          </p:nvPr>
        </p:nvSpPr>
        <p:spPr>
          <a:xfrm>
            <a:off x="3866640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8"/>
          <p:cNvSpPr txBox="1"/>
          <p:nvPr>
            <p:ph type="title"/>
          </p:nvPr>
        </p:nvSpPr>
        <p:spPr>
          <a:xfrm>
            <a:off x="609599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8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8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8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/>
          <p:nvPr>
            <p:ph type="title"/>
          </p:nvPr>
        </p:nvSpPr>
        <p:spPr>
          <a:xfrm>
            <a:off x="609599" y="1498604"/>
            <a:ext cx="2790182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1" type="body"/>
          </p:nvPr>
        </p:nvSpPr>
        <p:spPr>
          <a:xfrm>
            <a:off x="3571275" y="514925"/>
            <a:ext cx="3386037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2" type="body"/>
          </p:nvPr>
        </p:nvSpPr>
        <p:spPr>
          <a:xfrm>
            <a:off x="609599" y="2777069"/>
            <a:ext cx="2790182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/>
        </p:txBody>
      </p:sp>
      <p:sp>
        <p:nvSpPr>
          <p:cNvPr id="80" name="Google Shape;80;p9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9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9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/>
          <p:nvPr>
            <p:ph type="title"/>
          </p:nvPr>
        </p:nvSpPr>
        <p:spPr>
          <a:xfrm>
            <a:off x="609599" y="4800600"/>
            <a:ext cx="6347714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0"/>
          <p:cNvSpPr/>
          <p:nvPr>
            <p:ph idx="2" type="pic"/>
          </p:nvPr>
        </p:nvSpPr>
        <p:spPr>
          <a:xfrm>
            <a:off x="609599" y="609600"/>
            <a:ext cx="6347714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0"/>
          <p:cNvSpPr txBox="1"/>
          <p:nvPr>
            <p:ph idx="1" type="body"/>
          </p:nvPr>
        </p:nvSpPr>
        <p:spPr>
          <a:xfrm>
            <a:off x="609599" y="5367338"/>
            <a:ext cx="6347714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10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0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0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/>
          <p:nvPr>
            <p:ph type="title"/>
          </p:nvPr>
        </p:nvSpPr>
        <p:spPr>
          <a:xfrm>
            <a:off x="609600" y="609600"/>
            <a:ext cx="6347714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" type="body"/>
          </p:nvPr>
        </p:nvSpPr>
        <p:spPr>
          <a:xfrm>
            <a:off x="609600" y="4470400"/>
            <a:ext cx="6347714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11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1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1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/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" type="body"/>
          </p:nvPr>
        </p:nvSpPr>
        <p:spPr>
          <a:xfrm>
            <a:off x="1101074" y="3632200"/>
            <a:ext cx="541980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2" type="body"/>
          </p:nvPr>
        </p:nvSpPr>
        <p:spPr>
          <a:xfrm>
            <a:off x="609598" y="4470400"/>
            <a:ext cx="6347715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12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2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2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/>
          <p:nvPr>
            <p:ph type="title"/>
          </p:nvPr>
        </p:nvSpPr>
        <p:spPr>
          <a:xfrm>
            <a:off x="609598" y="1931988"/>
            <a:ext cx="6347715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1" type="body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13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3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3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/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4"/>
          <p:cNvSpPr txBox="1"/>
          <p:nvPr>
            <p:ph idx="1" type="body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14"/>
          <p:cNvSpPr txBox="1"/>
          <p:nvPr>
            <p:ph idx="2" type="body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14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14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4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/>
          <p:nvPr>
            <p:ph type="title"/>
          </p:nvPr>
        </p:nvSpPr>
        <p:spPr>
          <a:xfrm>
            <a:off x="615848" y="609600"/>
            <a:ext cx="6341465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5"/>
          <p:cNvSpPr txBox="1"/>
          <p:nvPr>
            <p:ph idx="1" type="body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15"/>
          <p:cNvSpPr txBox="1"/>
          <p:nvPr>
            <p:ph idx="2" type="body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15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5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5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6"/>
          <p:cNvSpPr txBox="1"/>
          <p:nvPr>
            <p:ph idx="1" type="body"/>
          </p:nvPr>
        </p:nvSpPr>
        <p:spPr>
          <a:xfrm rot="5400000">
            <a:off x="1843070" y="927120"/>
            <a:ext cx="3880773" cy="63477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16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6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6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/>
          <p:nvPr>
            <p:ph type="title"/>
          </p:nvPr>
        </p:nvSpPr>
        <p:spPr>
          <a:xfrm rot="5400000">
            <a:off x="3840993" y="2745920"/>
            <a:ext cx="5251451" cy="97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" type="body"/>
          </p:nvPr>
        </p:nvSpPr>
        <p:spPr>
          <a:xfrm rot="5400000">
            <a:off x="581386" y="637813"/>
            <a:ext cx="5251451" cy="51950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17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7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7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Google Shape;7;p1"/>
            <p:cNvSpPr/>
            <p:nvPr/>
          </p:nvSpPr>
          <p:spPr>
            <a:xfrm>
              <a:off x="-8467" y="4013200"/>
              <a:ext cx="457200" cy="2853267"/>
            </a:xfrm>
            <a:custGeom>
              <a:rect b="b" l="l" r="r" t="t"/>
              <a:pathLst>
                <a:path extrusionOk="0" h="2853267" w="45720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8" name="Google Shape;8;p1"/>
            <p:cNvCxnSpPr/>
            <p:nvPr/>
          </p:nvCxnSpPr>
          <p:spPr>
            <a:xfrm flipH="1" rot="10800000">
              <a:off x="5130830" y="4175605"/>
              <a:ext cx="4022475" cy="2682396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9" name="Google Shape;9;p1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" name="Google Shape;10;p1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6637896" y="3920066"/>
              <a:ext cx="2513565" cy="2937933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7010429" y="-8467"/>
              <a:ext cx="2142876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8295776" y="-8467"/>
              <a:ext cx="857530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8077231" y="-8468"/>
              <a:ext cx="1066770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8060297" y="4893733"/>
              <a:ext cx="1094086" cy="1964267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1"/>
          <p:cNvSpPr txBox="1"/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" type="body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0" type="dt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1" type="ftr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2" type="sldNum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2.jpg"/><Relationship Id="rId5" Type="http://schemas.openxmlformats.org/officeDocument/2006/relationships/image" Target="../media/image1.gif"/><Relationship Id="rId6" Type="http://schemas.openxmlformats.org/officeDocument/2006/relationships/image" Target="../media/image32.jpg"/><Relationship Id="rId7" Type="http://schemas.openxmlformats.org/officeDocument/2006/relationships/image" Target="../media/image20.png"/><Relationship Id="rId8" Type="http://schemas.openxmlformats.org/officeDocument/2006/relationships/image" Target="../media/image8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Relationship Id="rId4" Type="http://schemas.openxmlformats.org/officeDocument/2006/relationships/image" Target="../media/image4.jpg"/><Relationship Id="rId5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image" Target="../media/image13.jpg"/><Relationship Id="rId5" Type="http://schemas.openxmlformats.org/officeDocument/2006/relationships/image" Target="../media/image15.jpg"/><Relationship Id="rId6" Type="http://schemas.openxmlformats.org/officeDocument/2006/relationships/image" Target="../media/image1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jpg"/><Relationship Id="rId4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Relationship Id="rId4" Type="http://schemas.openxmlformats.org/officeDocument/2006/relationships/image" Target="../media/image16.png"/><Relationship Id="rId5" Type="http://schemas.openxmlformats.org/officeDocument/2006/relationships/image" Target="../media/image2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jpg"/><Relationship Id="rId4" Type="http://schemas.openxmlformats.org/officeDocument/2006/relationships/image" Target="../media/image22.jpg"/><Relationship Id="rId5" Type="http://schemas.openxmlformats.org/officeDocument/2006/relationships/image" Target="../media/image24.jpg"/><Relationship Id="rId6" Type="http://schemas.openxmlformats.org/officeDocument/2006/relationships/image" Target="../media/image2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1.png"/><Relationship Id="rId4" Type="http://schemas.openxmlformats.org/officeDocument/2006/relationships/image" Target="../media/image29.png"/><Relationship Id="rId5" Type="http://schemas.openxmlformats.org/officeDocument/2006/relationships/image" Target="../media/image2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7.jpg"/><Relationship Id="rId4" Type="http://schemas.openxmlformats.org/officeDocument/2006/relationships/image" Target="../media/image30.jpg"/><Relationship Id="rId5" Type="http://schemas.openxmlformats.org/officeDocument/2006/relationships/image" Target="../media/image2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/>
          <p:nvPr/>
        </p:nvSpPr>
        <p:spPr>
          <a:xfrm>
            <a:off x="120316" y="173789"/>
            <a:ext cx="5534526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000" u="none" cap="none" strike="noStrike">
                <a:solidFill>
                  <a:srgbClr val="161E21"/>
                </a:solidFill>
                <a:latin typeface="Arial Black"/>
                <a:ea typeface="Arial Black"/>
                <a:cs typeface="Arial Black"/>
                <a:sym typeface="Arial Black"/>
              </a:rPr>
              <a:t>Accreditations</a:t>
            </a:r>
            <a:endParaRPr/>
          </a:p>
        </p:txBody>
      </p:sp>
      <p:pic>
        <p:nvPicPr>
          <p:cNvPr descr="nycc logob.jpeg" id="144" name="Google Shape;144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44105" y="102727"/>
            <a:ext cx="2326106" cy="5887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otc-quality-badge-colour1.gif" id="145" name="Google Shape;145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2669" y="2949754"/>
            <a:ext cx="3188914" cy="206565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hoec_logo.jpg" id="146" name="Google Shape;146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2670" y="1403878"/>
            <a:ext cx="1657976" cy="13759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ALA_logo2.png" id="147" name="Google Shape;147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62669" y="5179754"/>
            <a:ext cx="1405678" cy="14777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dventure-mark-logo-296x300.jpeg" id="148" name="Google Shape;148;p1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294015" y="1403879"/>
            <a:ext cx="1357569" cy="13759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earning-Destination-0x350.jpeg" id="149" name="Google Shape;149;p18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2361270" y="5179754"/>
            <a:ext cx="1277135" cy="14777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ogotransparent.png" id="150" name="Google Shape;150;p1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3823369" y="1162055"/>
            <a:ext cx="5320632" cy="56959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9"/>
          <p:cNvSpPr txBox="1"/>
          <p:nvPr/>
        </p:nvSpPr>
        <p:spPr>
          <a:xfrm>
            <a:off x="120316" y="173789"/>
            <a:ext cx="446505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rgbClr val="161E21"/>
                </a:solidFill>
                <a:latin typeface="Arimo"/>
                <a:ea typeface="Arimo"/>
                <a:cs typeface="Arimo"/>
                <a:sym typeface="Arimo"/>
              </a:rPr>
              <a:t>Aims &amp; Activities</a:t>
            </a:r>
            <a:endParaRPr/>
          </a:p>
        </p:txBody>
      </p:sp>
      <p:pic>
        <p:nvPicPr>
          <p:cNvPr descr="nycc logob.jpeg" id="156" name="Google Shape;156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44105" y="102727"/>
            <a:ext cx="2326106" cy="588796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9"/>
          <p:cNvSpPr txBox="1"/>
          <p:nvPr/>
        </p:nvSpPr>
        <p:spPr>
          <a:xfrm>
            <a:off x="120239" y="1008903"/>
            <a:ext cx="4465200" cy="5849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u="sng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Aims:</a:t>
            </a:r>
            <a:endParaRPr sz="2200" u="sng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To develop a love of the outside world and nature</a:t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To develop resilience and confidence</a:t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To develop collaborative and teamwork skills</a:t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To experience time away from home and develop coping mechanisms</a:t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To experience challenge</a:t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logotransparent.png" id="158" name="Google Shape;158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85369" y="1268760"/>
            <a:ext cx="4481061" cy="4797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 txBox="1"/>
          <p:nvPr>
            <p:ph type="title"/>
          </p:nvPr>
        </p:nvSpPr>
        <p:spPr>
          <a:xfrm>
            <a:off x="609599" y="-171400"/>
            <a:ext cx="6347713" cy="1440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GB" sz="8000">
                <a:latin typeface="Arial"/>
                <a:ea typeface="Arial"/>
                <a:cs typeface="Arial"/>
                <a:sym typeface="Arial"/>
              </a:rPr>
              <a:t>When</a:t>
            </a:r>
            <a:r>
              <a:rPr lang="en-GB" sz="9600"/>
              <a:t> </a:t>
            </a:r>
            <a:endParaRPr/>
          </a:p>
        </p:txBody>
      </p:sp>
      <p:sp>
        <p:nvSpPr>
          <p:cNvPr id="164" name="Google Shape;164;p20"/>
          <p:cNvSpPr txBox="1"/>
          <p:nvPr>
            <p:ph idx="1" type="body"/>
          </p:nvPr>
        </p:nvSpPr>
        <p:spPr>
          <a:xfrm>
            <a:off x="179498" y="2372325"/>
            <a:ext cx="8628600" cy="40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Wednesday 14</a:t>
            </a:r>
            <a:r>
              <a:rPr baseline="30000" lang="en-GB" sz="3600"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May to Friday 16</a:t>
            </a:r>
            <a:r>
              <a:rPr baseline="30000" lang="en-GB" sz="3600"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May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1"/>
          <p:cNvSpPr txBox="1"/>
          <p:nvPr>
            <p:ph type="title"/>
          </p:nvPr>
        </p:nvSpPr>
        <p:spPr>
          <a:xfrm>
            <a:off x="609600" y="620688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GB" sz="8000">
                <a:latin typeface="Arial"/>
                <a:ea typeface="Arial"/>
                <a:cs typeface="Arial"/>
                <a:sym typeface="Arial"/>
              </a:rPr>
              <a:t>Who</a:t>
            </a:r>
            <a:r>
              <a:rPr lang="en-GB" sz="8000"/>
              <a:t> </a:t>
            </a:r>
            <a:endParaRPr/>
          </a:p>
        </p:txBody>
      </p:sp>
      <p:sp>
        <p:nvSpPr>
          <p:cNvPr id="170" name="Google Shape;170;p21"/>
          <p:cNvSpPr txBox="1"/>
          <p:nvPr>
            <p:ph idx="1" type="body"/>
          </p:nvPr>
        </p:nvSpPr>
        <p:spPr>
          <a:xfrm>
            <a:off x="609600" y="1868526"/>
            <a:ext cx="6347700" cy="417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215900" lvl="0" marL="342900" rtl="0" algn="l">
              <a:spcBef>
                <a:spcPts val="1000"/>
              </a:spcBef>
              <a:spcAft>
                <a:spcPts val="0"/>
              </a:spcAft>
              <a:buSzPts val="2800"/>
              <a:buChar char="►"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Mrs Hargreaves</a:t>
            </a:r>
            <a:endParaRPr sz="100"/>
          </a:p>
          <a:p>
            <a:pPr indent="-215900" lvl="0" marL="342900" rtl="0" algn="l">
              <a:spcBef>
                <a:spcPts val="1000"/>
              </a:spcBef>
              <a:spcAft>
                <a:spcPts val="0"/>
              </a:spcAft>
              <a:buSzPts val="2800"/>
              <a:buChar char="►"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Miss Galtrey</a:t>
            </a:r>
            <a:endParaRPr sz="4000">
              <a:latin typeface="Arial"/>
              <a:ea typeface="Arial"/>
              <a:cs typeface="Arial"/>
              <a:sym typeface="Arial"/>
            </a:endParaRPr>
          </a:p>
          <a:p>
            <a:pPr indent="-215900" lvl="0" marL="342900" rtl="0" algn="l">
              <a:spcBef>
                <a:spcPts val="1000"/>
              </a:spcBef>
              <a:spcAft>
                <a:spcPts val="0"/>
              </a:spcAft>
              <a:buSzPts val="2800"/>
              <a:buChar char="►"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Mr Fenning</a:t>
            </a:r>
            <a:endParaRPr sz="4000">
              <a:latin typeface="Arial"/>
              <a:ea typeface="Arial"/>
              <a:cs typeface="Arial"/>
              <a:sym typeface="Arial"/>
            </a:endParaRPr>
          </a:p>
          <a:p>
            <a:pPr indent="-292100" lvl="0" marL="342900" rtl="0" algn="l">
              <a:spcBef>
                <a:spcPts val="1000"/>
              </a:spcBef>
              <a:spcAft>
                <a:spcPts val="0"/>
              </a:spcAft>
              <a:buSzPts val="4000"/>
              <a:buFont typeface="Arial"/>
              <a:buChar char="►"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Mrs Parratt</a:t>
            </a:r>
            <a:endParaRPr sz="4000">
              <a:latin typeface="Arial"/>
              <a:ea typeface="Arial"/>
              <a:cs typeface="Arial"/>
              <a:sym typeface="Arial"/>
            </a:endParaRPr>
          </a:p>
          <a:p>
            <a:pPr indent="-292100" lvl="0" marL="342900" rtl="0" algn="l">
              <a:spcBef>
                <a:spcPts val="1000"/>
              </a:spcBef>
              <a:spcAft>
                <a:spcPts val="0"/>
              </a:spcAft>
              <a:buSzPts val="4000"/>
              <a:buFont typeface="Arial"/>
              <a:buChar char="►"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Miss Harragan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2"/>
          <p:cNvSpPr txBox="1"/>
          <p:nvPr>
            <p:ph type="title"/>
          </p:nvPr>
        </p:nvSpPr>
        <p:spPr>
          <a:xfrm>
            <a:off x="609599" y="-171400"/>
            <a:ext cx="6347713" cy="1440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Arial"/>
              <a:buNone/>
            </a:pPr>
            <a:r>
              <a:rPr lang="en-GB" sz="8000">
                <a:latin typeface="Arial"/>
                <a:ea typeface="Arial"/>
                <a:cs typeface="Arial"/>
                <a:sym typeface="Arial"/>
              </a:rPr>
              <a:t>Medical</a:t>
            </a:r>
            <a:r>
              <a:rPr lang="en-GB" sz="9600"/>
              <a:t> </a:t>
            </a:r>
            <a:endParaRPr/>
          </a:p>
        </p:txBody>
      </p:sp>
      <p:sp>
        <p:nvSpPr>
          <p:cNvPr id="176" name="Google Shape;176;p22"/>
          <p:cNvSpPr txBox="1"/>
          <p:nvPr>
            <p:ph idx="1" type="body"/>
          </p:nvPr>
        </p:nvSpPr>
        <p:spPr>
          <a:xfrm>
            <a:off x="179500" y="1412775"/>
            <a:ext cx="7416900" cy="498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Medication must be in a bag and clearly named with clear instructions for use.</a:t>
            </a:r>
            <a:endParaRPr sz="3600">
              <a:latin typeface="Arial"/>
              <a:ea typeface="Arial"/>
              <a:cs typeface="Arial"/>
              <a:sym typeface="Arial"/>
            </a:endParaRPr>
          </a:p>
          <a:p>
            <a:pPr indent="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Please pass all medication to Mrs Hargreaves. This will then be passed to the children’s activity group leader. 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3"/>
          <p:cNvSpPr txBox="1"/>
          <p:nvPr>
            <p:ph type="title"/>
          </p:nvPr>
        </p:nvSpPr>
        <p:spPr>
          <a:xfrm>
            <a:off x="609599" y="260648"/>
            <a:ext cx="6347713" cy="936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Outline of day one</a:t>
            </a:r>
            <a:endParaRPr/>
          </a:p>
        </p:txBody>
      </p:sp>
      <p:sp>
        <p:nvSpPr>
          <p:cNvPr id="182" name="Google Shape;182;p23"/>
          <p:cNvSpPr txBox="1"/>
          <p:nvPr>
            <p:ph idx="1" type="body"/>
          </p:nvPr>
        </p:nvSpPr>
        <p:spPr>
          <a:xfrm>
            <a:off x="467551" y="1196750"/>
            <a:ext cx="83361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Arrive at school at 8:40am and go straight into school through the KS2 gate.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The bus leaves by 9:15am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Arrive, sort dorms, make beds, unpack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Lunch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Activity 1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Showers / tea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Evening activity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4"/>
          <p:cNvSpPr txBox="1"/>
          <p:nvPr>
            <p:ph type="title"/>
          </p:nvPr>
        </p:nvSpPr>
        <p:spPr>
          <a:xfrm>
            <a:off x="609599" y="609600"/>
            <a:ext cx="6347713" cy="659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5400"/>
              <a:buFont typeface="Arial"/>
              <a:buNone/>
            </a:pPr>
            <a:r>
              <a:rPr lang="en-GB" sz="5400">
                <a:solidFill>
                  <a:srgbClr val="92D050"/>
                </a:solidFill>
                <a:latin typeface="Arial"/>
                <a:ea typeface="Arial"/>
                <a:cs typeface="Arial"/>
                <a:sym typeface="Arial"/>
              </a:rPr>
              <a:t>Day</a:t>
            </a:r>
            <a:r>
              <a:rPr lang="en-GB" sz="5400">
                <a:latin typeface="Arial"/>
                <a:ea typeface="Arial"/>
                <a:cs typeface="Arial"/>
                <a:sym typeface="Arial"/>
              </a:rPr>
              <a:t> 2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4"/>
          <p:cNvSpPr txBox="1"/>
          <p:nvPr>
            <p:ph idx="1" type="body"/>
          </p:nvPr>
        </p:nvSpPr>
        <p:spPr>
          <a:xfrm>
            <a:off x="612551" y="1556792"/>
            <a:ext cx="634771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Breakfast / tidy dorms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Activity 2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Lunch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Activity 3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Shower / chill time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Dinner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Evening activity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560"/>
              <a:buChar char="►"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Supper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5"/>
          <p:cNvSpPr txBox="1"/>
          <p:nvPr>
            <p:ph type="title"/>
          </p:nvPr>
        </p:nvSpPr>
        <p:spPr>
          <a:xfrm>
            <a:off x="609599" y="548680"/>
            <a:ext cx="6347713" cy="1008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Day 3</a:t>
            </a:r>
            <a:endParaRPr/>
          </a:p>
        </p:txBody>
      </p:sp>
      <p:sp>
        <p:nvSpPr>
          <p:cNvPr id="194" name="Google Shape;194;p25"/>
          <p:cNvSpPr txBox="1"/>
          <p:nvPr>
            <p:ph idx="1" type="body"/>
          </p:nvPr>
        </p:nvSpPr>
        <p:spPr>
          <a:xfrm>
            <a:off x="323528" y="1576368"/>
            <a:ext cx="7488832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S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trip beds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Breakfast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Pack bags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Activity 4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Lunch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Return to school- approx 3pm</a:t>
            </a:r>
            <a:endParaRPr/>
          </a:p>
          <a:p>
            <a:pPr indent="0" lvl="0" marL="3429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6"/>
          <p:cNvSpPr txBox="1"/>
          <p:nvPr>
            <p:ph type="title"/>
          </p:nvPr>
        </p:nvSpPr>
        <p:spPr>
          <a:xfrm>
            <a:off x="611560" y="116632"/>
            <a:ext cx="6347713" cy="1008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Accommodation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26"/>
          <p:cNvSpPr txBox="1"/>
          <p:nvPr>
            <p:ph idx="1" type="body"/>
          </p:nvPr>
        </p:nvSpPr>
        <p:spPr>
          <a:xfrm>
            <a:off x="107504" y="980728"/>
            <a:ext cx="7488832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Rooms can vary in size and the amount of beds. Often they are bunk beds.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A member of staff will have their room within the building.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Children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are responsible for keeping the room tidy –  members of staff will give you a mark out of 10 when they come for inspection.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GP7742" id="205" name="Google Shape;20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GP7735" id="210" name="Google Shape;210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997200"/>
            <a:ext cx="3821113" cy="3860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GP7737" id="211" name="Google Shape;211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5003800" cy="31257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GP7749" id="212" name="Google Shape;212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32363" y="0"/>
            <a:ext cx="4211637" cy="314166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GP7736" id="213" name="Google Shape;213;p2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79838" y="3103563"/>
            <a:ext cx="5364162" cy="3754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9"/>
          <p:cNvSpPr txBox="1"/>
          <p:nvPr>
            <p:ph type="title"/>
          </p:nvPr>
        </p:nvSpPr>
        <p:spPr>
          <a:xfrm>
            <a:off x="611560" y="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Food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9"/>
          <p:cNvSpPr txBox="1"/>
          <p:nvPr>
            <p:ph idx="1" type="body"/>
          </p:nvPr>
        </p:nvSpPr>
        <p:spPr>
          <a:xfrm>
            <a:off x="323528" y="692696"/>
            <a:ext cx="7344816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20"/>
              <a:buNone/>
            </a:pPr>
            <a:r>
              <a:rPr lang="en-GB" sz="3100">
                <a:latin typeface="Arial"/>
                <a:ea typeface="Arial"/>
                <a:cs typeface="Arial"/>
                <a:sym typeface="Arial"/>
              </a:rPr>
              <a:t>There is</a:t>
            </a:r>
            <a:r>
              <a:rPr lang="en-GB" sz="3100">
                <a:latin typeface="Arial"/>
                <a:ea typeface="Arial"/>
                <a:cs typeface="Arial"/>
                <a:sym typeface="Arial"/>
              </a:rPr>
              <a:t> a large range of food.</a:t>
            </a:r>
            <a:endParaRPr sz="1500"/>
          </a:p>
          <a:p>
            <a:pPr indent="-323850" lvl="0" marL="342900" rtl="0" algn="l">
              <a:spcBef>
                <a:spcPts val="1000"/>
              </a:spcBef>
              <a:spcAft>
                <a:spcPts val="0"/>
              </a:spcAft>
              <a:buSzPts val="2420"/>
              <a:buChar char="►"/>
            </a:pPr>
            <a:r>
              <a:rPr lang="en-GB" sz="3100">
                <a:latin typeface="Arial"/>
                <a:ea typeface="Arial"/>
                <a:cs typeface="Arial"/>
                <a:sym typeface="Arial"/>
              </a:rPr>
              <a:t>Breakfast – cereals and a cooked breakfast. </a:t>
            </a:r>
            <a:endParaRPr sz="1500"/>
          </a:p>
          <a:p>
            <a:pPr indent="-323850" lvl="0" marL="342900" rtl="0" algn="l">
              <a:spcBef>
                <a:spcPts val="1000"/>
              </a:spcBef>
              <a:spcAft>
                <a:spcPts val="0"/>
              </a:spcAft>
              <a:buSzPts val="2420"/>
              <a:buChar char="►"/>
            </a:pPr>
            <a:r>
              <a:rPr lang="en-GB" sz="3100">
                <a:latin typeface="Arial"/>
                <a:ea typeface="Arial"/>
                <a:cs typeface="Arial"/>
                <a:sym typeface="Arial"/>
              </a:rPr>
              <a:t>Lunch – pre-ordered sandwiches, sausage rolls, crisps, flapjack, chocolate biscuit, fruit</a:t>
            </a:r>
            <a:endParaRPr sz="1500"/>
          </a:p>
          <a:p>
            <a:pPr indent="-323850" lvl="0" marL="342900" rtl="0" algn="l">
              <a:spcBef>
                <a:spcPts val="1000"/>
              </a:spcBef>
              <a:spcAft>
                <a:spcPts val="0"/>
              </a:spcAft>
              <a:buSzPts val="2420"/>
              <a:buChar char="►"/>
            </a:pPr>
            <a:r>
              <a:rPr lang="en-GB" sz="3100">
                <a:latin typeface="Arial"/>
                <a:ea typeface="Arial"/>
                <a:cs typeface="Arial"/>
                <a:sym typeface="Arial"/>
              </a:rPr>
              <a:t>Hot dinners with lots of choice</a:t>
            </a:r>
            <a:endParaRPr sz="1500"/>
          </a:p>
          <a:p>
            <a:pPr indent="-323850" lvl="0" marL="342900" rtl="0" algn="l">
              <a:spcBef>
                <a:spcPts val="1000"/>
              </a:spcBef>
              <a:spcAft>
                <a:spcPts val="0"/>
              </a:spcAft>
              <a:buSzPts val="2420"/>
              <a:buChar char="►"/>
            </a:pPr>
            <a:r>
              <a:rPr lang="en-GB" sz="3100">
                <a:latin typeface="Arial"/>
                <a:ea typeface="Arial"/>
                <a:cs typeface="Arial"/>
                <a:sym typeface="Arial"/>
              </a:rPr>
              <a:t>Supper – hot drink and a snack</a:t>
            </a:r>
            <a:endParaRPr sz="1500"/>
          </a:p>
        </p:txBody>
      </p:sp>
      <p:sp>
        <p:nvSpPr>
          <p:cNvPr id="220" name="Google Shape;220;p29"/>
          <p:cNvSpPr txBox="1"/>
          <p:nvPr/>
        </p:nvSpPr>
        <p:spPr>
          <a:xfrm>
            <a:off x="426150" y="5367875"/>
            <a:ext cx="7549500" cy="125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CC0000"/>
                </a:solidFill>
                <a:latin typeface="Trebuchet MS"/>
                <a:ea typeface="Trebuchet MS"/>
                <a:cs typeface="Trebuchet MS"/>
                <a:sym typeface="Trebuchet MS"/>
              </a:rPr>
              <a:t>Pack-up needed for Wednesday to be eaten at East Barnby.</a:t>
            </a:r>
            <a:endParaRPr sz="2600">
              <a:solidFill>
                <a:srgbClr val="CC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BMrs H cam 046" id="225" name="Google Shape;225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993395"/>
            <a:ext cx="9144000" cy="5322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980" y="0"/>
            <a:ext cx="9096020" cy="2993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1"/>
          <p:cNvSpPr txBox="1"/>
          <p:nvPr>
            <p:ph type="title"/>
          </p:nvPr>
        </p:nvSpPr>
        <p:spPr>
          <a:xfrm>
            <a:off x="611560" y="437450"/>
            <a:ext cx="63477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Activities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31"/>
          <p:cNvSpPr txBox="1"/>
          <p:nvPr>
            <p:ph idx="1" type="body"/>
          </p:nvPr>
        </p:nvSpPr>
        <p:spPr>
          <a:xfrm>
            <a:off x="223295" y="1886744"/>
            <a:ext cx="7344900" cy="44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Hike up Roseberry Topping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Seashore Explore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Orienteering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Bodyboarding</a:t>
            </a:r>
            <a:endParaRPr/>
          </a:p>
          <a:p>
            <a:pPr indent="-170180" lvl="0" marL="342900" rtl="0" algn="l">
              <a:spcBef>
                <a:spcPts val="1000"/>
              </a:spcBef>
              <a:spcAft>
                <a:spcPts val="0"/>
              </a:spcAft>
              <a:buSzPts val="2720"/>
              <a:buNone/>
            </a:pPr>
            <a:r>
              <a:t/>
            </a:r>
            <a:endParaRPr sz="3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98652" y="-12"/>
            <a:ext cx="5357316" cy="3225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548680" y="3197200"/>
            <a:ext cx="5755634" cy="366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59354" y="3377900"/>
            <a:ext cx="4632247" cy="26764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ch walk 3 070" id="244" name="Google Shape;244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39975" y="0"/>
            <a:ext cx="6804025" cy="68595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GP0271" id="245" name="Google Shape;245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276475"/>
            <a:ext cx="3132138" cy="23510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GP0269" id="246" name="Google Shape;246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3132138" cy="23510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rienteering1 135" id="247" name="Google Shape;247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4508500"/>
            <a:ext cx="3132138" cy="234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" y="0"/>
            <a:ext cx="6706900" cy="375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755875"/>
            <a:ext cx="5040953" cy="310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40948" y="3755875"/>
            <a:ext cx="4067582" cy="310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oup 014.jpg" id="259" name="Google Shape;259;p35"/>
          <p:cNvPicPr preferRelativeResize="0"/>
          <p:nvPr/>
        </p:nvPicPr>
        <p:blipFill rotWithShape="1">
          <a:blip r:embed="rId3">
            <a:alphaModFix/>
          </a:blip>
          <a:srcRect b="0" l="-1" r="0" t="0"/>
          <a:stretch/>
        </p:blipFill>
        <p:spPr>
          <a:xfrm>
            <a:off x="2952328" y="0"/>
            <a:ext cx="619167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ursday 023.jpg" id="260" name="Google Shape;260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3235497"/>
            <a:ext cx="4860032" cy="36450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 Peters2 027.jpg" id="261" name="Google Shape;261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4860032" cy="3645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6"/>
          <p:cNvSpPr txBox="1"/>
          <p:nvPr>
            <p:ph type="title"/>
          </p:nvPr>
        </p:nvSpPr>
        <p:spPr>
          <a:xfrm>
            <a:off x="611560" y="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Before you go!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36"/>
          <p:cNvSpPr txBox="1"/>
          <p:nvPr>
            <p:ph idx="1" type="body"/>
          </p:nvPr>
        </p:nvSpPr>
        <p:spPr>
          <a:xfrm>
            <a:off x="323528" y="1124744"/>
            <a:ext cx="7344816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Children must help to pack their bags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Spare plastic bags to keep dirty washing separate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Name all items you are sending to avoid losing them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East Barnby provide specialist equipment such as walking boots, wetsuits for all children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7"/>
          <p:cNvSpPr txBox="1"/>
          <p:nvPr>
            <p:ph type="title"/>
          </p:nvPr>
        </p:nvSpPr>
        <p:spPr>
          <a:xfrm>
            <a:off x="611560" y="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Before you go!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37"/>
          <p:cNvSpPr txBox="1"/>
          <p:nvPr>
            <p:ph idx="1" type="body"/>
          </p:nvPr>
        </p:nvSpPr>
        <p:spPr>
          <a:xfrm>
            <a:off x="251520" y="1190793"/>
            <a:ext cx="7344816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20"/>
              <a:buNone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Please send sensible clothing: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Jeans are only for the evening, not for activities.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Long sleeve tops are better as they protect arms.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Extra clothes are useful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Swimwear to put on beneath wetsuits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Trainers with a good grip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8"/>
          <p:cNvSpPr txBox="1"/>
          <p:nvPr>
            <p:ph type="title"/>
          </p:nvPr>
        </p:nvSpPr>
        <p:spPr>
          <a:xfrm>
            <a:off x="611560" y="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Before you go!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8"/>
          <p:cNvSpPr txBox="1"/>
          <p:nvPr>
            <p:ph idx="1" type="body"/>
          </p:nvPr>
        </p:nvSpPr>
        <p:spPr>
          <a:xfrm>
            <a:off x="251520" y="1190793"/>
            <a:ext cx="7344816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Be prepared for all weathers.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Don’t forget a towel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Pyjamas, slippers, reading book and teddy.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No technology – tablets etc… We are going to escape modern life and appreciate nature.</a:t>
            </a:r>
            <a:endParaRPr/>
          </a:p>
          <a:p>
            <a:pPr indent="-170180" lvl="0" marL="342900" rtl="0" algn="l">
              <a:spcBef>
                <a:spcPts val="1000"/>
              </a:spcBef>
              <a:spcAft>
                <a:spcPts val="0"/>
              </a:spcAft>
              <a:buSzPts val="2720"/>
              <a:buNone/>
            </a:pPr>
            <a:r>
              <a:t/>
            </a:r>
            <a:endParaRPr sz="3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9"/>
          <p:cNvSpPr txBox="1"/>
          <p:nvPr>
            <p:ph type="title"/>
          </p:nvPr>
        </p:nvSpPr>
        <p:spPr>
          <a:xfrm>
            <a:off x="611560" y="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The shop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39"/>
          <p:cNvSpPr txBox="1"/>
          <p:nvPr>
            <p:ph idx="1" type="body"/>
          </p:nvPr>
        </p:nvSpPr>
        <p:spPr>
          <a:xfrm>
            <a:off x="251520" y="908720"/>
            <a:ext cx="4392488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Children can bring up to £7 in change to spend in the East Barnby shop. </a:t>
            </a:r>
            <a:endParaRPr sz="3400">
              <a:latin typeface="Arial"/>
              <a:ea typeface="Arial"/>
              <a:cs typeface="Arial"/>
              <a:sym typeface="Arial"/>
            </a:endParaRPr>
          </a:p>
          <a:p>
            <a:pPr indent="0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400"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Please put it in an </a:t>
            </a:r>
            <a:r>
              <a:rPr lang="en-GB" sz="3400">
                <a:latin typeface="Arial"/>
                <a:ea typeface="Arial"/>
                <a:cs typeface="Arial"/>
                <a:sym typeface="Arial"/>
              </a:rPr>
              <a:t>envelope</a:t>
            </a:r>
            <a:r>
              <a:rPr lang="en-GB" sz="3400">
                <a:latin typeface="Arial"/>
                <a:ea typeface="Arial"/>
                <a:cs typeface="Arial"/>
                <a:sym typeface="Arial"/>
              </a:rPr>
              <a:t> with your child’s name on it. </a:t>
            </a:r>
            <a:endParaRPr/>
          </a:p>
          <a:p>
            <a:pPr indent="0" lvl="0" marL="34290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170180" lvl="0" marL="342900" rtl="0" algn="l">
              <a:spcBef>
                <a:spcPts val="1000"/>
              </a:spcBef>
              <a:spcAft>
                <a:spcPts val="0"/>
              </a:spcAft>
              <a:buSzPts val="2720"/>
              <a:buNone/>
            </a:pPr>
            <a:r>
              <a:t/>
            </a:r>
            <a:endParaRPr sz="3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6" name="Google Shape;28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6408" y="1277144"/>
            <a:ext cx="4195192" cy="3814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0"/>
          <p:cNvSpPr txBox="1"/>
          <p:nvPr>
            <p:ph type="title"/>
          </p:nvPr>
        </p:nvSpPr>
        <p:spPr>
          <a:xfrm>
            <a:off x="611560" y="54868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Arial"/>
              <a:buNone/>
            </a:pPr>
            <a:r>
              <a:rPr lang="en-GB" sz="5400">
                <a:latin typeface="Arial"/>
                <a:ea typeface="Arial"/>
                <a:cs typeface="Arial"/>
                <a:sym typeface="Arial"/>
              </a:rPr>
              <a:t>Once we’re there!</a:t>
            </a:r>
            <a:endParaRPr sz="5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40"/>
          <p:cNvSpPr txBox="1"/>
          <p:nvPr>
            <p:ph idx="1" type="body"/>
          </p:nvPr>
        </p:nvSpPr>
        <p:spPr>
          <a:xfrm>
            <a:off x="251520" y="1772816"/>
            <a:ext cx="7344816" cy="4476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We expect the best behaviour.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It’s important that you are kind and considerate towards your </a:t>
            </a:r>
            <a:r>
              <a:rPr lang="en-GB" sz="3400">
                <a:latin typeface="Arial"/>
                <a:ea typeface="Arial"/>
                <a:cs typeface="Arial"/>
                <a:sym typeface="Arial"/>
              </a:rPr>
              <a:t>roommates</a:t>
            </a:r>
            <a:r>
              <a:rPr lang="en-GB" sz="34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2720"/>
              <a:buChar char="►"/>
            </a:pPr>
            <a:r>
              <a:rPr lang="en-GB" sz="3400">
                <a:latin typeface="Arial"/>
                <a:ea typeface="Arial"/>
                <a:cs typeface="Arial"/>
                <a:sym typeface="Arial"/>
              </a:rPr>
              <a:t>Talk to an adult if you are unsure about anything. </a:t>
            </a:r>
            <a:endParaRPr/>
          </a:p>
          <a:p>
            <a:pPr indent="-170180" lvl="0" marL="342900" rtl="0" algn="l">
              <a:spcBef>
                <a:spcPts val="1000"/>
              </a:spcBef>
              <a:spcAft>
                <a:spcPts val="0"/>
              </a:spcAft>
              <a:buSzPts val="2720"/>
              <a:buNone/>
            </a:pPr>
            <a:r>
              <a:t/>
            </a:r>
            <a:endParaRPr sz="3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41"/>
          <p:cNvSpPr txBox="1"/>
          <p:nvPr>
            <p:ph type="title"/>
          </p:nvPr>
        </p:nvSpPr>
        <p:spPr>
          <a:xfrm>
            <a:off x="683568" y="1628800"/>
            <a:ext cx="6347713" cy="1124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0"/>
              <a:buFont typeface="Arial"/>
              <a:buNone/>
            </a:pPr>
            <a:r>
              <a:rPr lang="en-GB" sz="10000">
                <a:latin typeface="Arial"/>
                <a:ea typeface="Arial"/>
                <a:cs typeface="Arial"/>
                <a:sym typeface="Arial"/>
              </a:rPr>
              <a:t>Any questions?</a:t>
            </a:r>
            <a:endParaRPr sz="10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