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notesMasterIdLst>
    <p:notesMasterId r:id="rId10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http://customooxmlschemas.google.com/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14" roundtripDataSignature="AMtx7mjMXtBh/uNOX7HjOqDO7CWDHnT4kQ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6" d="100"/>
          <a:sy n="106" d="100"/>
        </p:scale>
        <p:origin x="1764" y="11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customschemas.google.com/relationships/presentationmetadata" Target="meta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86" name="Google Shape;86;p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The slides show three different road scenes, each one is repeated. The first time, there is no good or risky behaviour highlighted, allowing children to suggest what they think.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The second time each image is shown, the great behaviour or potential hazards are shown using the arrows above.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If you need to explain what a ‘hazard’ is: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Hazards = things that might be potentially dangerous</a:t>
            </a:r>
            <a:endParaRPr/>
          </a:p>
        </p:txBody>
      </p:sp>
      <p:sp>
        <p:nvSpPr>
          <p:cNvPr id="87" name="Google Shape;87;p1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1</a:t>
            </a:fld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98" name="Google Shape;98;p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rPr lang="en-GB"/>
              <a:t>Spot the good behaviour (2), and any hazards (1)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9" name="Google Shape;99;p2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2</a:t>
            </a:fld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05" name="Google Shape;105;p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Hazard</a:t>
            </a:r>
            <a:endParaRPr/>
          </a:p>
          <a:p>
            <a:pPr marL="171450" lvl="0" indent="-1714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Char char="•"/>
            </a:pPr>
            <a:r>
              <a:rPr lang="en-GB"/>
              <a:t>Vehicles – even at crossing you still need to stop, look and listen, as some drivers might not stop because they have not seen the crossing or traffic lights</a:t>
            </a:r>
            <a:endParaRPr/>
          </a:p>
          <a:p>
            <a:pPr marL="171450" lvl="0" indent="-952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r>
              <a:rPr lang="en-GB"/>
              <a:t>Good behaviour</a:t>
            </a:r>
            <a:endParaRPr/>
          </a:p>
          <a:p>
            <a:pPr marL="171450" lvl="0" indent="-1714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Char char="•"/>
            </a:pPr>
            <a:r>
              <a:rPr lang="en-GB"/>
              <a:t>Holding hands with an adult and stopping away from the curb</a:t>
            </a:r>
            <a:endParaRPr/>
          </a:p>
          <a:p>
            <a:pPr marL="171450" lvl="0" indent="-1714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Char char="•"/>
            </a:pPr>
            <a:r>
              <a:rPr lang="en-GB"/>
              <a:t>Pressing the button at the Puffin crossing and waiting for the green man to light up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6" name="Google Shape;106;p3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3</a:t>
            </a:fld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15" name="Google Shape;115;p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rPr lang="en-GB"/>
              <a:t>Spot the good behaviour (2), and any hazards (1)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6" name="Google Shape;116;p4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4</a:t>
            </a:fld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22" name="Google Shape;122;p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r>
              <a:rPr lang="en-GB"/>
              <a:t>Hazard</a:t>
            </a:r>
            <a:endParaRPr/>
          </a:p>
          <a:p>
            <a:pPr marL="171450" lvl="0" indent="-1714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Char char="•"/>
            </a:pPr>
            <a:r>
              <a:rPr lang="en-GB"/>
              <a:t>Vehicles – even at crossing you still need to stop, look and listen, as some drivers may not see the crossing or traffic lights so may not stop</a:t>
            </a:r>
            <a:endParaRPr/>
          </a:p>
          <a:p>
            <a:pPr marL="171450" lvl="0" indent="-952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r>
              <a:rPr lang="en-GB"/>
              <a:t>Good behaviour</a:t>
            </a:r>
            <a:endParaRPr/>
          </a:p>
          <a:p>
            <a:pPr marL="171450" lvl="0" indent="-1714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Char char="•"/>
            </a:pPr>
            <a:r>
              <a:rPr lang="en-GB"/>
              <a:t>Holding hands with an adult and stopping away from the curb</a:t>
            </a:r>
            <a:endParaRPr/>
          </a:p>
          <a:p>
            <a:pPr marL="171450" lvl="0" indent="-1714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Char char="•"/>
            </a:pPr>
            <a:r>
              <a:rPr lang="en-GB"/>
              <a:t>Stop, look, listen, think at Zebra crossings and waiting for vehicles to stop before crossing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3" name="Google Shape;123;p5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5</a:t>
            </a:fld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32" name="Google Shape;132;p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Spot the good behaviour (1), and any hazards (3)</a:t>
            </a:r>
            <a:endParaRPr/>
          </a:p>
        </p:txBody>
      </p:sp>
      <p:sp>
        <p:nvSpPr>
          <p:cNvPr id="133" name="Google Shape;133;p6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6</a:t>
            </a:fld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39" name="Google Shape;139;p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Hazard</a:t>
            </a:r>
            <a:endParaRPr/>
          </a:p>
          <a:p>
            <a:pPr marL="171450" lvl="0" indent="-1714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Char char="•"/>
            </a:pPr>
            <a:r>
              <a:rPr lang="en-GB"/>
              <a:t>Dog and children running into the road</a:t>
            </a:r>
            <a:endParaRPr/>
          </a:p>
          <a:p>
            <a:pPr marL="171450" lvl="0" indent="-1714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Char char="•"/>
            </a:pPr>
            <a:r>
              <a:rPr lang="en-GB"/>
              <a:t>On a skateboard near the road and no helmet</a:t>
            </a:r>
            <a:endParaRPr/>
          </a:p>
          <a:p>
            <a:pPr marL="171450" lvl="0" indent="-1714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Char char="•"/>
            </a:pPr>
            <a:r>
              <a:rPr lang="en-GB"/>
              <a:t>Playing catch next to a road, with back to road</a:t>
            </a:r>
            <a:endParaRPr/>
          </a:p>
          <a:p>
            <a:pPr marL="171450" lvl="0" indent="-952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r>
              <a:rPr lang="en-GB"/>
              <a:t>Good behaviour</a:t>
            </a:r>
            <a:endParaRPr/>
          </a:p>
          <a:p>
            <a:pPr marL="171450" lvl="0" indent="-1714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Char char="•"/>
            </a:pPr>
            <a:r>
              <a:rPr lang="en-GB"/>
              <a:t>Holding hands with an adult, with the adult road-side</a:t>
            </a:r>
            <a:endParaRPr/>
          </a:p>
        </p:txBody>
      </p:sp>
      <p:sp>
        <p:nvSpPr>
          <p:cNvPr id="140" name="Google Shape;140;p7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7</a:t>
            </a:fld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g195857cfda1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0" name="Google Shape;150;g195857cfda1_0_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1" name="Google Shape;151;g195857cfda1_0_0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en-GB"/>
              <a:t>8</a:t>
            </a:fld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9"/>
          <p:cNvSpPr txBox="1"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" name="Google Shape;17;p9"/>
          <p:cNvSpPr txBox="1"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spcBef>
                <a:spcPts val="640"/>
              </a:spcBef>
              <a:spcAft>
                <a:spcPts val="0"/>
              </a:spcAft>
              <a:buClr>
                <a:srgbClr val="888888"/>
              </a:buClr>
              <a:buSzPts val="3200"/>
              <a:buNone/>
              <a:defRPr>
                <a:solidFill>
                  <a:srgbClr val="888888"/>
                </a:solidFill>
              </a:defRPr>
            </a:lvl1pPr>
            <a:lvl2pPr lvl="1" algn="ctr">
              <a:spcBef>
                <a:spcPts val="560"/>
              </a:spcBef>
              <a:spcAft>
                <a:spcPts val="0"/>
              </a:spcAft>
              <a:buClr>
                <a:srgbClr val="888888"/>
              </a:buClr>
              <a:buSzPts val="2800"/>
              <a:buNone/>
              <a:defRPr>
                <a:solidFill>
                  <a:srgbClr val="888888"/>
                </a:solidFill>
              </a:defRPr>
            </a:lvl2pPr>
            <a:lvl3pPr lvl="2" algn="ctr">
              <a:spcBef>
                <a:spcPts val="48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>
                <a:solidFill>
                  <a:srgbClr val="888888"/>
                </a:solidFill>
              </a:defRPr>
            </a:lvl3pPr>
            <a:lvl4pPr lvl="3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4pPr>
            <a:lvl5pPr lvl="4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5pPr>
            <a:lvl6pPr lvl="5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6pPr>
            <a:lvl7pPr lvl="6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7pPr>
            <a:lvl8pPr lvl="7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8pPr>
            <a:lvl9pPr lvl="8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18" name="Google Shape;18;p9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9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9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10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10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4" name="Google Shape;24;p10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10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10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11"/>
          <p:cNvSpPr txBox="1"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rial"/>
              <a:buNone/>
              <a:defRPr sz="4000" b="1" cap="none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11"/>
          <p:cNvSpPr txBox="1"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1pPr>
            <a:lvl2pPr marL="914400" lvl="1" indent="-228600" algn="l">
              <a:spcBef>
                <a:spcPts val="36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spcBef>
                <a:spcPts val="32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0" name="Google Shape;30;p11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11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11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12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12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marL="914400" lvl="1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marL="1371600" lvl="2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>
            <a:endParaRPr/>
          </a:p>
        </p:txBody>
      </p:sp>
      <p:sp>
        <p:nvSpPr>
          <p:cNvPr id="36" name="Google Shape;36;p12"/>
          <p:cNvSpPr txBox="1">
            <a:spLocks noGrp="1"/>
          </p:cNvSpPr>
          <p:nvPr>
            <p:ph type="body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marL="914400" lvl="1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marL="1371600" lvl="2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>
            <a:endParaRPr/>
          </a:p>
        </p:txBody>
      </p:sp>
      <p:sp>
        <p:nvSpPr>
          <p:cNvPr id="37" name="Google Shape;37;p12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12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1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13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rial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13"/>
          <p:cNvSpPr txBox="1"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3" name="Google Shape;43;p13"/>
          <p:cNvSpPr txBox="1">
            <a:spLocks noGrp="1"/>
          </p:cNvSpPr>
          <p:nvPr>
            <p:ph type="body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marL="2286000" lvl="4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marL="2743200" lvl="5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marL="3200400" lvl="6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marL="3657600" lvl="7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marL="4114800" lvl="8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>
            <a:endParaRPr/>
          </a:p>
        </p:txBody>
      </p:sp>
      <p:sp>
        <p:nvSpPr>
          <p:cNvPr id="44" name="Google Shape;44;p13"/>
          <p:cNvSpPr txBox="1">
            <a:spLocks noGrp="1"/>
          </p:cNvSpPr>
          <p:nvPr>
            <p:ph type="body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5" name="Google Shape;45;p13"/>
          <p:cNvSpPr txBox="1">
            <a:spLocks noGrp="1"/>
          </p:cNvSpPr>
          <p:nvPr>
            <p:ph type="body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marL="2286000" lvl="4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marL="2743200" lvl="5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marL="3200400" lvl="6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marL="3657600" lvl="7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marL="4114800" lvl="8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>
            <a:endParaRPr/>
          </a:p>
        </p:txBody>
      </p:sp>
      <p:sp>
        <p:nvSpPr>
          <p:cNvPr id="46" name="Google Shape;46;p13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13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13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14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14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14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14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5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15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7" name="Google Shape;57;p15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16"/>
          <p:cNvSpPr txBox="1"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1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6"/>
          <p:cNvSpPr txBox="1">
            <a:spLocks noGrp="1"/>
          </p:cNvSpPr>
          <p:nvPr>
            <p:ph type="body"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–"/>
              <a:defRPr sz="2800"/>
            </a:lvl2pPr>
            <a:lvl3pPr marL="1371600" lvl="2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4pPr>
            <a:lvl5pPr marL="2286000" lvl="4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»"/>
              <a:defRPr sz="2000"/>
            </a:lvl5pPr>
            <a:lvl6pPr marL="2743200" lvl="5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61" name="Google Shape;61;p16"/>
          <p:cNvSpPr txBox="1">
            <a:spLocks noGrp="1"/>
          </p:cNvSpPr>
          <p:nvPr>
            <p:ph type="body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marL="914400" lvl="1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marL="1371600" lvl="2" indent="-228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marL="1828800" lvl="3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marL="2286000" lvl="4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marL="2743200" lvl="5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marL="3200400" lvl="6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marL="3657600" lvl="7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marL="4114800" lvl="8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62" name="Google Shape;62;p16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6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4" name="Google Shape;64;p16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7"/>
          <p:cNvSpPr txBox="1"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1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7"/>
          <p:cNvSpPr>
            <a:spLocks noGrp="1"/>
          </p:cNvSpPr>
          <p:nvPr>
            <p:ph type="pic" idx="2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  <a:noFill/>
          <a:ln>
            <a:noFill/>
          </a:ln>
        </p:spPr>
      </p:sp>
      <p:sp>
        <p:nvSpPr>
          <p:cNvPr id="68" name="Google Shape;68;p17"/>
          <p:cNvSpPr txBox="1">
            <a:spLocks noGrp="1"/>
          </p:cNvSpPr>
          <p:nvPr>
            <p:ph type="body" idx="1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marL="914400" lvl="1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marL="1371600" lvl="2" indent="-228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marL="1828800" lvl="3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marL="2286000" lvl="4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marL="2743200" lvl="5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marL="3200400" lvl="6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marL="3657600" lvl="7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marL="4114800" lvl="8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69" name="Google Shape;69;p17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7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1" name="Google Shape;71;p17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8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18"/>
          <p:cNvSpPr txBox="1">
            <a:spLocks noGrp="1"/>
          </p:cNvSpPr>
          <p:nvPr>
            <p:ph type="body" idx="1"/>
          </p:nvPr>
        </p:nvSpPr>
        <p:spPr>
          <a:xfrm rot="5400000">
            <a:off x="2309019" y="-251618"/>
            <a:ext cx="4525963" cy="822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5" name="Google Shape;75;p18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18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7" name="Google Shape;77;p18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19"/>
          <p:cNvSpPr txBox="1">
            <a:spLocks noGrp="1"/>
          </p:cNvSpPr>
          <p:nvPr>
            <p:ph type="title"/>
          </p:nvPr>
        </p:nvSpPr>
        <p:spPr>
          <a:xfrm rot="5400000">
            <a:off x="4732338" y="2171701"/>
            <a:ext cx="5851525" cy="20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0" name="Google Shape;80;p19"/>
          <p:cNvSpPr txBox="1">
            <a:spLocks noGrp="1"/>
          </p:cNvSpPr>
          <p:nvPr>
            <p:ph type="body" idx="1"/>
          </p:nvPr>
        </p:nvSpPr>
        <p:spPr>
          <a:xfrm rot="5400000">
            <a:off x="541338" y="190500"/>
            <a:ext cx="5851525" cy="601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1" name="Google Shape;81;p19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2" name="Google Shape;82;p19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3" name="Google Shape;83;p19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8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rial"/>
              <a:buNone/>
              <a:defRPr sz="4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1" name="Google Shape;11;p8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318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4064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2" name="Google Shape;12;p8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3" name="Google Shape;13;p8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4" name="Google Shape;14;p8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hink.gov.uk/resource/expect-the-unexpected/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p1"/>
          <p:cNvSpPr/>
          <p:nvPr/>
        </p:nvSpPr>
        <p:spPr>
          <a:xfrm>
            <a:off x="0" y="-59418"/>
            <a:ext cx="9144000" cy="6917418"/>
          </a:xfrm>
          <a:prstGeom prst="rect">
            <a:avLst/>
          </a:prstGeom>
          <a:solidFill>
            <a:srgbClr val="F38B3C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0" name="Google Shape;90;p1"/>
          <p:cNvSpPr txBox="1">
            <a:spLocks noGrp="1"/>
          </p:cNvSpPr>
          <p:nvPr>
            <p:ph type="subTitle" idx="1"/>
          </p:nvPr>
        </p:nvSpPr>
        <p:spPr>
          <a:xfrm>
            <a:off x="1834370" y="1789932"/>
            <a:ext cx="6348740" cy="38488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3263"/>
              </a:buClr>
              <a:buSzPts val="2000"/>
              <a:buNone/>
            </a:pPr>
            <a:r>
              <a:rPr lang="en-GB" sz="2000">
                <a:solidFill>
                  <a:srgbClr val="003263"/>
                </a:solidFill>
              </a:rPr>
              <a:t>Look at each location shown, can you spot the great road safety behaviour, and potential hazards?</a:t>
            </a:r>
            <a:endParaRPr/>
          </a:p>
          <a:p>
            <a:pPr marL="0" lvl="0" indent="0" algn="l" rtl="0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</a:pPr>
            <a:endParaRPr sz="2000">
              <a:solidFill>
                <a:srgbClr val="003263"/>
              </a:solidFill>
            </a:endParaRPr>
          </a:p>
          <a:p>
            <a:pPr marL="0" lvl="0" indent="0" algn="l" rtl="0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</a:pPr>
            <a:endParaRPr sz="2000">
              <a:solidFill>
                <a:srgbClr val="003263"/>
              </a:solidFill>
            </a:endParaRPr>
          </a:p>
          <a:p>
            <a:pPr marL="285750" lvl="0" indent="-285750" algn="l" rtl="0">
              <a:spcBef>
                <a:spcPts val="400"/>
              </a:spcBef>
              <a:spcAft>
                <a:spcPts val="0"/>
              </a:spcAft>
              <a:buClr>
                <a:srgbClr val="003263"/>
              </a:buClr>
              <a:buSzPts val="2000"/>
              <a:buFont typeface="Arial"/>
              <a:buChar char="•"/>
            </a:pPr>
            <a:r>
              <a:rPr lang="en-GB" sz="2000">
                <a:solidFill>
                  <a:srgbClr val="003263"/>
                </a:solidFill>
              </a:rPr>
              <a:t>Great road safety behaviour = green arrow</a:t>
            </a:r>
            <a:endParaRPr/>
          </a:p>
          <a:p>
            <a:pPr marL="0" lvl="0" indent="0" algn="l" rtl="0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</a:pPr>
            <a:endParaRPr sz="2000">
              <a:solidFill>
                <a:srgbClr val="003263"/>
              </a:solidFill>
            </a:endParaRPr>
          </a:p>
          <a:p>
            <a:pPr marL="0" lvl="0" indent="0" algn="l" rtl="0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</a:pPr>
            <a:endParaRPr sz="2000">
              <a:solidFill>
                <a:srgbClr val="003263"/>
              </a:solidFill>
            </a:endParaRPr>
          </a:p>
          <a:p>
            <a:pPr marL="285750" lvl="0" indent="-285750" algn="l" rtl="0">
              <a:spcBef>
                <a:spcPts val="400"/>
              </a:spcBef>
              <a:spcAft>
                <a:spcPts val="0"/>
              </a:spcAft>
              <a:buClr>
                <a:srgbClr val="003263"/>
              </a:buClr>
              <a:buSzPts val="2000"/>
              <a:buFont typeface="Arial"/>
              <a:buChar char="•"/>
            </a:pPr>
            <a:r>
              <a:rPr lang="en-GB" sz="2000">
                <a:solidFill>
                  <a:srgbClr val="003263"/>
                </a:solidFill>
              </a:rPr>
              <a:t>Potential hazards = red arrow</a:t>
            </a:r>
            <a:endParaRPr sz="1400">
              <a:solidFill>
                <a:srgbClr val="003263"/>
              </a:solidFill>
            </a:endParaRPr>
          </a:p>
        </p:txBody>
      </p:sp>
      <p:pic>
        <p:nvPicPr>
          <p:cNvPr id="91" name="Google Shape;91;p1" descr="THINK! logo_300dpi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633522" y="6187362"/>
            <a:ext cx="1189277" cy="402957"/>
          </a:xfrm>
          <a:prstGeom prst="rect">
            <a:avLst/>
          </a:prstGeom>
          <a:noFill/>
          <a:ln>
            <a:noFill/>
          </a:ln>
        </p:spPr>
      </p:pic>
      <p:sp>
        <p:nvSpPr>
          <p:cNvPr id="92" name="Google Shape;92;p1"/>
          <p:cNvSpPr txBox="1">
            <a:spLocks noGrp="1"/>
          </p:cNvSpPr>
          <p:nvPr>
            <p:ph type="ctrTitle"/>
          </p:nvPr>
        </p:nvSpPr>
        <p:spPr>
          <a:xfrm>
            <a:off x="1834370" y="401064"/>
            <a:ext cx="6623830" cy="11140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400"/>
              <a:buFont typeface="Arial"/>
              <a:buNone/>
            </a:pPr>
            <a:r>
              <a:rPr lang="en-GB">
                <a:solidFill>
                  <a:schemeClr val="accent1"/>
                </a:solidFill>
              </a:rPr>
              <a:t>Hazard spotting</a:t>
            </a:r>
            <a:endParaRPr/>
          </a:p>
        </p:txBody>
      </p:sp>
      <p:cxnSp>
        <p:nvCxnSpPr>
          <p:cNvPr id="93" name="Google Shape;93;p1"/>
          <p:cNvCxnSpPr/>
          <p:nvPr/>
        </p:nvCxnSpPr>
        <p:spPr>
          <a:xfrm>
            <a:off x="1960622" y="1522557"/>
            <a:ext cx="5811778" cy="0"/>
          </a:xfrm>
          <a:prstGeom prst="straightConnector1">
            <a:avLst/>
          </a:prstGeom>
          <a:noFill/>
          <a:ln w="2540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</p:cxnSp>
      <p:pic>
        <p:nvPicPr>
          <p:cNvPr id="94" name="Google Shape;94;p1" descr="Arrow L1.1 Good A_300dpi.pn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150040" y="3172463"/>
            <a:ext cx="622360" cy="489890"/>
          </a:xfrm>
          <a:prstGeom prst="rect">
            <a:avLst/>
          </a:prstGeom>
          <a:noFill/>
          <a:ln>
            <a:noFill/>
          </a:ln>
        </p:spPr>
      </p:pic>
      <p:pic>
        <p:nvPicPr>
          <p:cNvPr id="95" name="Google Shape;95;p1" descr="Arrow L1.1 Risk A_300dpi.png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5621622" y="4259148"/>
            <a:ext cx="608978" cy="48017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p2"/>
          <p:cNvSpPr txBox="1"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rial"/>
              <a:buNone/>
            </a:pPr>
            <a:r>
              <a:rPr lang="en-GB"/>
              <a:t>Hazard spotting image 1</a:t>
            </a:r>
            <a:endParaRPr/>
          </a:p>
        </p:txBody>
      </p:sp>
      <p:pic>
        <p:nvPicPr>
          <p:cNvPr id="102" name="Google Shape;102;p2" descr="The image shows an adult and a child waiting to cross a Puffin crossing. They are standing away from the edge of the pavement, are holding hands and waiting for the green man to show before crossing. There is a white van and smaller car on the road. Both the adult and the child are wearing bright clothing.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100208" y="-25052"/>
            <a:ext cx="9344416" cy="688577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3"/>
          <p:cNvSpPr txBox="1"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rial"/>
              <a:buNone/>
            </a:pPr>
            <a:r>
              <a:rPr lang="en-GB"/>
              <a:t>Hazard spotting image 1</a:t>
            </a:r>
            <a:endParaRPr/>
          </a:p>
        </p:txBody>
      </p:sp>
      <p:pic>
        <p:nvPicPr>
          <p:cNvPr id="109" name="Google Shape;109;p3" descr="The image shows the same scene as the previous slide, this time with arrows used to point to the good behaviour and potentials hazards:&#10;&#10;Hazard&#10;Vehicles – even at crossing you still need to stop, look and listen, as some drivers might not stop because they have not seen the crossing or traffic lights&#10;&#10;Good behaviour&#10;Holding hands with an adult and stopping away from the curb&#10;Pressing the button at the Puffin crossing and waiting for the green man to light up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100208" y="-25052"/>
            <a:ext cx="9344416" cy="6885772"/>
          </a:xfrm>
          <a:prstGeom prst="rect">
            <a:avLst/>
          </a:prstGeom>
          <a:noFill/>
          <a:ln>
            <a:noFill/>
          </a:ln>
        </p:spPr>
      </p:pic>
      <p:pic>
        <p:nvPicPr>
          <p:cNvPr id="110" name="Google Shape;110;p3" descr="Arrow L1.1 Good A_300dpi.pn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789556" y="3302494"/>
            <a:ext cx="622360" cy="48989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1" name="Google Shape;111;p3" descr="Arrow L1.1 Good A_300dpi.pn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 rot="-6197800">
            <a:off x="2994141" y="4958017"/>
            <a:ext cx="622360" cy="48989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2" name="Google Shape;112;p3" descr="Arrow L1.1 Risk A_300dpi.png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 rot="6414906">
            <a:off x="633134" y="725668"/>
            <a:ext cx="753339" cy="59399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p4"/>
          <p:cNvSpPr txBox="1"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rial"/>
              <a:buNone/>
            </a:pPr>
            <a:r>
              <a:rPr lang="en-GB"/>
              <a:t>Hazard spotting image 3</a:t>
            </a:r>
            <a:endParaRPr/>
          </a:p>
        </p:txBody>
      </p:sp>
      <p:pic>
        <p:nvPicPr>
          <p:cNvPr id="119" name="Google Shape;119;p4" descr="The image shows an adult and child on the island section of a Zebra crossing, they are holding hands and standing away from the edge of the road. A car is passing over the corssing."/>
          <p:cNvPicPr preferRelativeResize="0"/>
          <p:nvPr/>
        </p:nvPicPr>
        <p:blipFill rotWithShape="1">
          <a:blip r:embed="rId3">
            <a:alphaModFix/>
          </a:blip>
          <a:srcRect t="9407" r="19832" b="15109"/>
          <a:stretch/>
        </p:blipFill>
        <p:spPr>
          <a:xfrm>
            <a:off x="-538619" y="0"/>
            <a:ext cx="10300222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p5"/>
          <p:cNvSpPr txBox="1"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rial"/>
              <a:buNone/>
            </a:pPr>
            <a:r>
              <a:rPr lang="en-GB"/>
              <a:t>Hazard spotting image 3</a:t>
            </a:r>
            <a:endParaRPr/>
          </a:p>
        </p:txBody>
      </p:sp>
      <p:pic>
        <p:nvPicPr>
          <p:cNvPr id="126" name="Google Shape;126;p5" descr="The image shows the same scene as the previous slide, this time with potantial hazards and good road behaviour highlighted with arrows:&#10;&#10;Potential risk:&#10;A car is passing over the crossing and did not stop.&#10;&#10;Good behaviour:&#10;An adult and child on the island section of a Zebra crossing, they are holding hands and standing away from the edge of the road."/>
          <p:cNvPicPr preferRelativeResize="0"/>
          <p:nvPr/>
        </p:nvPicPr>
        <p:blipFill rotWithShape="1">
          <a:blip r:embed="rId3">
            <a:alphaModFix/>
          </a:blip>
          <a:srcRect t="9407" r="19832" b="15109"/>
          <a:stretch/>
        </p:blipFill>
        <p:spPr>
          <a:xfrm>
            <a:off x="-538619" y="0"/>
            <a:ext cx="10300222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7" name="Google Shape;127;p5" descr="Arrow L1.1 Good A_300dpi.pn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 rot="-4610406">
            <a:off x="3768198" y="3131703"/>
            <a:ext cx="622360" cy="48989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8" name="Google Shape;128;p5" descr="Arrow L1.1 Good A_300dpi.pn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 rot="4112191">
            <a:off x="4099739" y="1823717"/>
            <a:ext cx="413523" cy="325504"/>
          </a:xfrm>
          <a:prstGeom prst="rect">
            <a:avLst/>
          </a:prstGeom>
          <a:noFill/>
          <a:ln>
            <a:noFill/>
          </a:ln>
        </p:spPr>
      </p:pic>
      <p:pic>
        <p:nvPicPr>
          <p:cNvPr id="129" name="Google Shape;129;p5" descr="Arrow L1.1 Risk A_300dpi.png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 rot="5213834">
            <a:off x="736790" y="2476904"/>
            <a:ext cx="799307" cy="63024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p6"/>
          <p:cNvSpPr txBox="1"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rial"/>
              <a:buNone/>
            </a:pPr>
            <a:r>
              <a:rPr lang="en-GB"/>
              <a:t>Hazard spotting image 2</a:t>
            </a:r>
            <a:endParaRPr/>
          </a:p>
        </p:txBody>
      </p:sp>
      <p:pic>
        <p:nvPicPr>
          <p:cNvPr id="136" name="Google Shape;136;p6" descr="The image shows a street-scene:&#10;1. A group of children playing safely within a gated park&#10;2. A child on a skateboard without a helmet near a road&#10;3. Two sets of children walking on the pavement with an adult holding hands&#10;4. Two children playing catch, one in the park, the other on the other side of a fence next to a road&#10;5. Two children chasing a dog who is running towards the road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271305" y="0"/>
            <a:ext cx="9696602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p7"/>
          <p:cNvSpPr txBox="1"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rial"/>
              <a:buNone/>
            </a:pPr>
            <a:r>
              <a:rPr lang="en-GB"/>
              <a:t>Hazard spotting image 2</a:t>
            </a:r>
            <a:endParaRPr/>
          </a:p>
        </p:txBody>
      </p:sp>
      <p:pic>
        <p:nvPicPr>
          <p:cNvPr id="143" name="Google Shape;143;p7" descr="The image shows the same street-scene as previous, this time with the features identified as good behaviour or a potential hazard:&#10;&#10;Good behaviour&#10;1. A group of children playing safely within a gated park&#10;2. Two sets of children walking on the pavement with an adult holding hands&#10;&#10;Potential hazard&#10;1. A child on a skateboard without a helmet near a road&#10;2. Two children playing catch, one in the park, the other on the other side of a fence next to a road&#10;3. Two children chasing a dog who is running towards the road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271305" y="0"/>
            <a:ext cx="9696602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4" name="Google Shape;144;p7" descr="Arrow L1.1 Risk A_300dpi.pn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6180960" y="5394089"/>
            <a:ext cx="487463" cy="384358"/>
          </a:xfrm>
          <a:prstGeom prst="rect">
            <a:avLst/>
          </a:prstGeom>
          <a:noFill/>
          <a:ln>
            <a:noFill/>
          </a:ln>
        </p:spPr>
      </p:pic>
      <p:pic>
        <p:nvPicPr>
          <p:cNvPr id="145" name="Google Shape;145;p7" descr="Arrow L1.1 Risk A_300dpi.pn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467907" y="1496634"/>
            <a:ext cx="487463" cy="384358"/>
          </a:xfrm>
          <a:prstGeom prst="rect">
            <a:avLst/>
          </a:prstGeom>
          <a:noFill/>
          <a:ln>
            <a:noFill/>
          </a:ln>
        </p:spPr>
      </p:pic>
      <p:pic>
        <p:nvPicPr>
          <p:cNvPr id="146" name="Google Shape;146;p7" descr="Arrow L1.1 Risk A_300dpi.pn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611047" y="2799340"/>
            <a:ext cx="487463" cy="384358"/>
          </a:xfrm>
          <a:prstGeom prst="rect">
            <a:avLst/>
          </a:prstGeom>
          <a:noFill/>
          <a:ln>
            <a:noFill/>
          </a:ln>
        </p:spPr>
      </p:pic>
      <p:pic>
        <p:nvPicPr>
          <p:cNvPr id="147" name="Google Shape;147;p7" descr="Arrow L1.1 Good A_300dpi.png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988002" y="5533502"/>
            <a:ext cx="622360" cy="48989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Google Shape;153;g195857cfda1_0_0"/>
          <p:cNvSpPr txBox="1">
            <a:spLocks noGrp="1"/>
          </p:cNvSpPr>
          <p:nvPr>
            <p:ph type="subTitle" idx="1"/>
          </p:nvPr>
        </p:nvSpPr>
        <p:spPr>
          <a:xfrm>
            <a:off x="1371600" y="1105175"/>
            <a:ext cx="6400800" cy="4533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rmAutofit lnSpcReduction="10000"/>
          </a:bodyPr>
          <a:lstStyle/>
          <a:p>
            <a:pPr marL="0" lvl="0" indent="0" algn="ctr" rtl="0">
              <a:spcBef>
                <a:spcPts val="640"/>
              </a:spcBef>
              <a:spcAft>
                <a:spcPts val="0"/>
              </a:spcAft>
              <a:buNone/>
            </a:pPr>
            <a:r>
              <a:rPr lang="en-GB">
                <a:solidFill>
                  <a:schemeClr val="dk1"/>
                </a:solidFill>
              </a:rPr>
              <a:t>Watch this short video</a:t>
            </a:r>
            <a:endParaRPr>
              <a:solidFill>
                <a:schemeClr val="dk1"/>
              </a:solidFill>
            </a:endParaRPr>
          </a:p>
          <a:p>
            <a:pPr marL="0" lvl="0" indent="0" algn="ctr" rtl="0">
              <a:spcBef>
                <a:spcPts val="640"/>
              </a:spcBef>
              <a:spcAft>
                <a:spcPts val="0"/>
              </a:spcAft>
              <a:buNone/>
            </a:pPr>
            <a:endParaRPr>
              <a:solidFill>
                <a:schemeClr val="dk1"/>
              </a:solidFill>
            </a:endParaRPr>
          </a:p>
          <a:p>
            <a:pPr marL="0" lvl="0" indent="0" algn="ctr" rtl="0">
              <a:spcBef>
                <a:spcPts val="640"/>
              </a:spcBef>
              <a:spcAft>
                <a:spcPts val="0"/>
              </a:spcAft>
              <a:buNone/>
            </a:pPr>
            <a:r>
              <a:rPr lang="en-GB" sz="1659" u="sng">
                <a:solidFill>
                  <a:schemeClr val="dk1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https://www.think.gov.uk/resource/expect-the-unexpected/</a:t>
            </a:r>
            <a:endParaRPr sz="1659">
              <a:solidFill>
                <a:schemeClr val="dk1"/>
              </a:solidFill>
            </a:endParaRPr>
          </a:p>
          <a:p>
            <a:pPr marL="0" lvl="0" indent="0" algn="ctr" rtl="0">
              <a:spcBef>
                <a:spcPts val="640"/>
              </a:spcBef>
              <a:spcAft>
                <a:spcPts val="0"/>
              </a:spcAft>
              <a:buNone/>
            </a:pPr>
            <a:endParaRPr>
              <a:solidFill>
                <a:schemeClr val="dk1"/>
              </a:solidFill>
            </a:endParaRPr>
          </a:p>
          <a:p>
            <a:pPr marL="0" lvl="0" indent="0" algn="ctr" rtl="0">
              <a:spcBef>
                <a:spcPts val="640"/>
              </a:spcBef>
              <a:spcAft>
                <a:spcPts val="0"/>
              </a:spcAft>
              <a:buNone/>
            </a:pPr>
            <a:r>
              <a:rPr lang="en-GB">
                <a:solidFill>
                  <a:schemeClr val="dk1"/>
                </a:solidFill>
              </a:rPr>
              <a:t>Remember:</a:t>
            </a:r>
            <a:endParaRPr>
              <a:solidFill>
                <a:schemeClr val="dk1"/>
              </a:solidFill>
            </a:endParaRPr>
          </a:p>
          <a:p>
            <a:pPr marL="0" lvl="0" indent="0" algn="ctr" rtl="0">
              <a:spcBef>
                <a:spcPts val="640"/>
              </a:spcBef>
              <a:spcAft>
                <a:spcPts val="0"/>
              </a:spcAft>
              <a:buNone/>
            </a:pPr>
            <a:r>
              <a:rPr lang="en-GB">
                <a:solidFill>
                  <a:schemeClr val="dk1"/>
                </a:solidFill>
              </a:rPr>
              <a:t>Stop</a:t>
            </a:r>
            <a:endParaRPr>
              <a:solidFill>
                <a:schemeClr val="dk1"/>
              </a:solidFill>
            </a:endParaRPr>
          </a:p>
          <a:p>
            <a:pPr marL="0" lvl="0" indent="0" algn="ctr" rtl="0">
              <a:spcBef>
                <a:spcPts val="640"/>
              </a:spcBef>
              <a:spcAft>
                <a:spcPts val="0"/>
              </a:spcAft>
              <a:buNone/>
            </a:pPr>
            <a:r>
              <a:rPr lang="en-GB">
                <a:solidFill>
                  <a:schemeClr val="dk1"/>
                </a:solidFill>
              </a:rPr>
              <a:t>Look</a:t>
            </a:r>
            <a:endParaRPr>
              <a:solidFill>
                <a:schemeClr val="dk1"/>
              </a:solidFill>
            </a:endParaRPr>
          </a:p>
          <a:p>
            <a:pPr marL="0" lvl="0" indent="0" algn="ctr" rtl="0">
              <a:spcBef>
                <a:spcPts val="640"/>
              </a:spcBef>
              <a:spcAft>
                <a:spcPts val="0"/>
              </a:spcAft>
              <a:buNone/>
            </a:pPr>
            <a:r>
              <a:rPr lang="en-GB">
                <a:solidFill>
                  <a:schemeClr val="dk1"/>
                </a:solidFill>
              </a:rPr>
              <a:t>Listen</a:t>
            </a:r>
            <a:endParaRPr>
              <a:solidFill>
                <a:schemeClr val="dk1"/>
              </a:solidFill>
            </a:endParaRPr>
          </a:p>
          <a:p>
            <a:pPr marL="0" lvl="0" indent="0" algn="ctr" rtl="0">
              <a:spcBef>
                <a:spcPts val="640"/>
              </a:spcBef>
              <a:spcAft>
                <a:spcPts val="0"/>
              </a:spcAft>
              <a:buNone/>
            </a:pPr>
            <a:r>
              <a:rPr lang="en-GB">
                <a:solidFill>
                  <a:schemeClr val="dk1"/>
                </a:solidFill>
              </a:rPr>
              <a:t>Think</a:t>
            </a:r>
            <a:endParaRPr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hink Guidelines colours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003263"/>
      </a:accent1>
      <a:accent2>
        <a:srgbClr val="295FAA"/>
      </a:accent2>
      <a:accent3>
        <a:srgbClr val="00BCE2"/>
      </a:accent3>
      <a:accent4>
        <a:srgbClr val="A9CD34"/>
      </a:accent4>
      <a:accent5>
        <a:srgbClr val="FFFF1C"/>
      </a:accent5>
      <a:accent6>
        <a:srgbClr val="F38B3C"/>
      </a:accent6>
      <a:hlink>
        <a:srgbClr val="E52E3B"/>
      </a:hlink>
      <a:folHlink>
        <a:srgbClr val="E942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366</Words>
  <Application>Microsoft Office PowerPoint</Application>
  <PresentationFormat>On-screen Show (4:3)</PresentationFormat>
  <Paragraphs>60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1" baseType="lpstr">
      <vt:lpstr>Arial</vt:lpstr>
      <vt:lpstr>Calibri</vt:lpstr>
      <vt:lpstr>Office Theme</vt:lpstr>
      <vt:lpstr>Hazard spotting</vt:lpstr>
      <vt:lpstr>Hazard spotting image 1</vt:lpstr>
      <vt:lpstr>Hazard spotting image 1</vt:lpstr>
      <vt:lpstr>Hazard spotting image 3</vt:lpstr>
      <vt:lpstr>Hazard spotting image 3</vt:lpstr>
      <vt:lpstr>Hazard spotting image 2</vt:lpstr>
      <vt:lpstr>Hazard spotting image 2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Hazard spotting</dc:title>
  <dc:creator>Jo Kennedy</dc:creator>
  <cp:lastModifiedBy>Toni Potter</cp:lastModifiedBy>
  <cp:revision>1</cp:revision>
  <dcterms:created xsi:type="dcterms:W3CDTF">2017-10-12T10:40:14Z</dcterms:created>
  <dcterms:modified xsi:type="dcterms:W3CDTF">2022-11-22T11:15:19Z</dcterms:modified>
</cp:coreProperties>
</file>