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1" r:id="rId7"/>
    <p:sldId id="262" r:id="rId8"/>
    <p:sldId id="263" r:id="rId9"/>
    <p:sldId id="267"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D25C2E-4CDC-4E4A-8030-275EB7F248ED}" v="19" dt="2022-11-28T19:40:47.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9" d="100"/>
          <a:sy n="89" d="100"/>
        </p:scale>
        <p:origin x="-124"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Bird" userId="e274453d5c07fb52" providerId="LiveId" clId="{BDD25C2E-4CDC-4E4A-8030-275EB7F248ED}"/>
    <pc:docChg chg="custSel addSld modSld">
      <pc:chgData name="Jenny Bird" userId="e274453d5c07fb52" providerId="LiveId" clId="{BDD25C2E-4CDC-4E4A-8030-275EB7F248ED}" dt="2022-11-28T19:41:27.842" v="1010" actId="20577"/>
      <pc:docMkLst>
        <pc:docMk/>
      </pc:docMkLst>
      <pc:sldChg chg="modSp mod">
        <pc:chgData name="Jenny Bird" userId="e274453d5c07fb52" providerId="LiveId" clId="{BDD25C2E-4CDC-4E4A-8030-275EB7F248ED}" dt="2022-11-28T18:36:09.338" v="4" actId="20577"/>
        <pc:sldMkLst>
          <pc:docMk/>
          <pc:sldMk cId="2750477961" sldId="256"/>
        </pc:sldMkLst>
        <pc:spChg chg="mod">
          <ac:chgData name="Jenny Bird" userId="e274453d5c07fb52" providerId="LiveId" clId="{BDD25C2E-4CDC-4E4A-8030-275EB7F248ED}" dt="2022-11-28T18:36:09.338" v="4" actId="20577"/>
          <ac:spMkLst>
            <pc:docMk/>
            <pc:sldMk cId="2750477961" sldId="256"/>
            <ac:spMk id="2" creationId="{383AB122-3756-1C8A-62BA-C6DC158C7B40}"/>
          </ac:spMkLst>
        </pc:spChg>
      </pc:sldChg>
      <pc:sldChg chg="addSp delSp modSp new mod">
        <pc:chgData name="Jenny Bird" userId="e274453d5c07fb52" providerId="LiveId" clId="{BDD25C2E-4CDC-4E4A-8030-275EB7F248ED}" dt="2022-11-28T19:41:27.842" v="1010" actId="20577"/>
        <pc:sldMkLst>
          <pc:docMk/>
          <pc:sldMk cId="196454303" sldId="267"/>
        </pc:sldMkLst>
        <pc:spChg chg="mod">
          <ac:chgData name="Jenny Bird" userId="e274453d5c07fb52" providerId="LiveId" clId="{BDD25C2E-4CDC-4E4A-8030-275EB7F248ED}" dt="2022-11-28T18:38:03.920" v="14" actId="20577"/>
          <ac:spMkLst>
            <pc:docMk/>
            <pc:sldMk cId="196454303" sldId="267"/>
            <ac:spMk id="2" creationId="{364F5E3A-A166-3C01-070B-723FD8B39785}"/>
          </ac:spMkLst>
        </pc:spChg>
        <pc:spChg chg="add mod">
          <ac:chgData name="Jenny Bird" userId="e274453d5c07fb52" providerId="LiveId" clId="{BDD25C2E-4CDC-4E4A-8030-275EB7F248ED}" dt="2022-11-28T19:41:27.842" v="1010" actId="20577"/>
          <ac:spMkLst>
            <pc:docMk/>
            <pc:sldMk cId="196454303" sldId="267"/>
            <ac:spMk id="3" creationId="{21BBE717-E810-8C70-1D31-634BB4DC40B9}"/>
          </ac:spMkLst>
        </pc:spChg>
        <pc:picChg chg="add del">
          <ac:chgData name="Jenny Bird" userId="e274453d5c07fb52" providerId="LiveId" clId="{BDD25C2E-4CDC-4E4A-8030-275EB7F248ED}" dt="2022-11-28T19:26:55.796" v="291" actId="478"/>
          <ac:picMkLst>
            <pc:docMk/>
            <pc:sldMk cId="196454303" sldId="267"/>
            <ac:picMk id="1026" creationId="{9823F366-4DC6-0C53-ADD9-B0661043D423}"/>
          </ac:picMkLst>
        </pc:picChg>
        <pc:picChg chg="add mod">
          <ac:chgData name="Jenny Bird" userId="e274453d5c07fb52" providerId="LiveId" clId="{BDD25C2E-4CDC-4E4A-8030-275EB7F248ED}" dt="2022-11-28T19:40:30.057" v="952" actId="14100"/>
          <ac:picMkLst>
            <pc:docMk/>
            <pc:sldMk cId="196454303" sldId="267"/>
            <ac:picMk id="1028" creationId="{0CCA8227-1080-B981-F502-C9EA07250326}"/>
          </ac:picMkLst>
        </pc:picChg>
        <pc:picChg chg="add mod">
          <ac:chgData name="Jenny Bird" userId="e274453d5c07fb52" providerId="LiveId" clId="{BDD25C2E-4CDC-4E4A-8030-275EB7F248ED}" dt="2022-11-28T19:40:47.708" v="957" actId="1076"/>
          <ac:picMkLst>
            <pc:docMk/>
            <pc:sldMk cId="196454303" sldId="267"/>
            <ac:picMk id="1030" creationId="{CBD5BF7E-AB1E-E6D3-DFD2-61DDF1C34A18}"/>
          </ac:picMkLst>
        </pc:picChg>
        <pc:picChg chg="add mod">
          <ac:chgData name="Jenny Bird" userId="e274453d5c07fb52" providerId="LiveId" clId="{BDD25C2E-4CDC-4E4A-8030-275EB7F248ED}" dt="2022-11-28T19:40:41.244" v="956" actId="1076"/>
          <ac:picMkLst>
            <pc:docMk/>
            <pc:sldMk cId="196454303" sldId="267"/>
            <ac:picMk id="1032" creationId="{DC8F11B4-0247-65A5-D4A3-39EC97143C5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1624180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297148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2942455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1E0D7F-DEC5-4EBF-8CF2-1AC33710ADDC}" type="datetimeFigureOut">
              <a:rPr lang="en-GB" smtClean="0"/>
              <a:t>28/11/2022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3630133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1E0D7F-DEC5-4EBF-8CF2-1AC33710ADDC}" type="datetimeFigureOut">
              <a:rPr lang="en-GB" smtClean="0"/>
              <a:t>28/11/2022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1057125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832171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1461043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4002134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E0D7F-DEC5-4EBF-8CF2-1AC33710ADDC}" type="datetimeFigureOut">
              <a:rPr lang="en-GB" smtClean="0"/>
              <a:t>28/11/2022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3605008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E0D7F-DEC5-4EBF-8CF2-1AC33710ADDC}" type="datetimeFigureOut">
              <a:rPr lang="en-GB" smtClean="0"/>
              <a:t>28/11/2022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3548072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298162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9215555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6294817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4170024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18388658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2232444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E0D7F-DEC5-4EBF-8CF2-1AC33710ADDC}" type="datetimeFigureOut">
              <a:rPr lang="en-GB" smtClean="0"/>
              <a:t>28/11/2022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841AE-ABED-4A7A-8309-A03D78EFD3B4}" type="slidenum">
              <a:rPr lang="en-GB" smtClean="0"/>
              <a:t>‹#›</a:t>
            </a:fld>
            <a:endParaRPr lang="en-GB"/>
          </a:p>
        </p:txBody>
      </p:sp>
    </p:spTree>
    <p:extLst>
      <p:ext uri="{BB962C8B-B14F-4D97-AF65-F5344CB8AC3E}">
        <p14:creationId xmlns:p14="http://schemas.microsoft.com/office/powerpoint/2010/main" val="7286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C1E0D7F-DEC5-4EBF-8CF2-1AC33710ADDC}" type="datetimeFigureOut">
              <a:rPr lang="en-GB" smtClean="0"/>
              <a:t>28/11/2022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6841AE-ABED-4A7A-8309-A03D78EFD3B4}" type="slidenum">
              <a:rPr lang="en-GB" smtClean="0"/>
              <a:t>‹#›</a:t>
            </a:fld>
            <a:endParaRPr lang="en-GB"/>
          </a:p>
        </p:txBody>
      </p:sp>
    </p:spTree>
    <p:extLst>
      <p:ext uri="{BB962C8B-B14F-4D97-AF65-F5344CB8AC3E}">
        <p14:creationId xmlns:p14="http://schemas.microsoft.com/office/powerpoint/2010/main" val="1607436311"/>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AB122-3756-1C8A-62BA-C6DC158C7B40}"/>
              </a:ext>
            </a:extLst>
          </p:cNvPr>
          <p:cNvSpPr>
            <a:spLocks noGrp="1"/>
          </p:cNvSpPr>
          <p:nvPr>
            <p:ph type="ctrTitle"/>
          </p:nvPr>
        </p:nvSpPr>
        <p:spPr/>
        <p:txBody>
          <a:bodyPr/>
          <a:lstStyle/>
          <a:p>
            <a:r>
              <a:rPr lang="en-GB" dirty="0"/>
              <a:t>     </a:t>
            </a:r>
          </a:p>
        </p:txBody>
      </p:sp>
      <p:sp>
        <p:nvSpPr>
          <p:cNvPr id="3" name="Subtitle 2">
            <a:extLst>
              <a:ext uri="{FF2B5EF4-FFF2-40B4-BE49-F238E27FC236}">
                <a16:creationId xmlns:a16="http://schemas.microsoft.com/office/drawing/2014/main" id="{E50EB5C6-9914-1EAA-A0BE-41F940333AB6}"/>
              </a:ext>
            </a:extLst>
          </p:cNvPr>
          <p:cNvSpPr>
            <a:spLocks noGrp="1"/>
          </p:cNvSpPr>
          <p:nvPr>
            <p:ph type="subTitle" idx="1"/>
          </p:nvPr>
        </p:nvSpPr>
        <p:spPr>
          <a:xfrm>
            <a:off x="1270000" y="4837112"/>
            <a:ext cx="9144000" cy="1655762"/>
          </a:xfrm>
        </p:spPr>
        <p:txBody>
          <a:bodyPr>
            <a:normAutofit/>
          </a:bodyPr>
          <a:lstStyle/>
          <a:p>
            <a:pPr algn="ctr"/>
            <a:r>
              <a:rPr lang="en-GB" sz="4800" dirty="0"/>
              <a:t>Morning Routines</a:t>
            </a:r>
          </a:p>
        </p:txBody>
      </p:sp>
      <p:pic>
        <p:nvPicPr>
          <p:cNvPr id="1026" name="Picture 2" descr="5,251 Early Morning Stock Illustrations, Cliparts and Royalty Free Early  Morning Vectors">
            <a:extLst>
              <a:ext uri="{FF2B5EF4-FFF2-40B4-BE49-F238E27FC236}">
                <a16:creationId xmlns:a16="http://schemas.microsoft.com/office/drawing/2014/main" id="{E4BAD61C-FC41-4330-EBC7-C4B41E1907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2278" y="416244"/>
            <a:ext cx="3174682" cy="3174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477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EB482-C986-2D71-5F23-40E3CBA1085B}"/>
              </a:ext>
            </a:extLst>
          </p:cNvPr>
          <p:cNvSpPr>
            <a:spLocks noGrp="1"/>
          </p:cNvSpPr>
          <p:nvPr>
            <p:ph type="title"/>
          </p:nvPr>
        </p:nvSpPr>
        <p:spPr/>
        <p:txBody>
          <a:bodyPr/>
          <a:lstStyle/>
          <a:p>
            <a:r>
              <a:rPr lang="en-GB" dirty="0"/>
              <a:t>Bedtime Routine:</a:t>
            </a:r>
          </a:p>
        </p:txBody>
      </p:sp>
      <p:sp>
        <p:nvSpPr>
          <p:cNvPr id="3" name="Content Placeholder 2">
            <a:extLst>
              <a:ext uri="{FF2B5EF4-FFF2-40B4-BE49-F238E27FC236}">
                <a16:creationId xmlns:a16="http://schemas.microsoft.com/office/drawing/2014/main" id="{B6ECAEAE-DA98-8825-A5CD-DC78D64D3707}"/>
              </a:ext>
            </a:extLst>
          </p:cNvPr>
          <p:cNvSpPr>
            <a:spLocks noGrp="1"/>
          </p:cNvSpPr>
          <p:nvPr>
            <p:ph idx="1"/>
          </p:nvPr>
        </p:nvSpPr>
        <p:spPr/>
        <p:txBody>
          <a:bodyPr/>
          <a:lstStyle/>
          <a:p>
            <a:pPr marL="0" indent="0">
              <a:buNone/>
            </a:pPr>
            <a:r>
              <a:rPr lang="en-GB" dirty="0"/>
              <a:t>Firstly ensure you have followed your good bedtime routine so that your child has had enough sleep.</a:t>
            </a:r>
          </a:p>
          <a:p>
            <a:pPr marL="0" indent="0">
              <a:buNone/>
            </a:pPr>
            <a:r>
              <a:rPr lang="en-GB"/>
              <a:t>Remember, broadly, </a:t>
            </a:r>
            <a:r>
              <a:rPr lang="en-GB" dirty="0"/>
              <a:t>children need;</a:t>
            </a:r>
          </a:p>
          <a:p>
            <a:pPr marL="0" indent="0">
              <a:buNone/>
            </a:pPr>
            <a:r>
              <a:rPr lang="en-GB" dirty="0"/>
              <a:t>3-6 years: 10-12 hours sleep</a:t>
            </a:r>
          </a:p>
          <a:p>
            <a:pPr marL="0" indent="0">
              <a:buNone/>
            </a:pPr>
            <a:r>
              <a:rPr lang="en-GB" dirty="0"/>
              <a:t>7-12 years: 10-11 hours sleep</a:t>
            </a:r>
          </a:p>
          <a:p>
            <a:pPr marL="0" indent="0">
              <a:buNone/>
            </a:pPr>
            <a:endParaRPr lang="en-GB" dirty="0"/>
          </a:p>
          <a:p>
            <a:pPr marL="0" indent="0">
              <a:buNone/>
            </a:pPr>
            <a:endParaRPr lang="en-GB" dirty="0"/>
          </a:p>
          <a:p>
            <a:pPr marL="0" indent="0">
              <a:buNone/>
            </a:pPr>
            <a:endParaRPr lang="en-GB" dirty="0"/>
          </a:p>
          <a:p>
            <a:pPr marL="0" indent="0">
              <a:buNone/>
            </a:pPr>
            <a:r>
              <a:rPr lang="en-GB" dirty="0"/>
              <a:t>Morning routines will be easier the more sleep your child has had.</a:t>
            </a:r>
          </a:p>
        </p:txBody>
      </p:sp>
      <p:pic>
        <p:nvPicPr>
          <p:cNvPr id="2052" name="Picture 4">
            <a:extLst>
              <a:ext uri="{FF2B5EF4-FFF2-40B4-BE49-F238E27FC236}">
                <a16:creationId xmlns:a16="http://schemas.microsoft.com/office/drawing/2014/main" id="{AA9D393F-6843-7293-3717-4F9D2F99F9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930" y="2983442"/>
            <a:ext cx="22002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188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BDD14-F714-95AA-D5A6-F2A819FE93FF}"/>
              </a:ext>
            </a:extLst>
          </p:cNvPr>
          <p:cNvSpPr>
            <a:spLocks noGrp="1"/>
          </p:cNvSpPr>
          <p:nvPr>
            <p:ph type="title"/>
          </p:nvPr>
        </p:nvSpPr>
        <p:spPr/>
        <p:txBody>
          <a:bodyPr/>
          <a:lstStyle/>
          <a:p>
            <a:r>
              <a:rPr lang="en-GB" dirty="0"/>
              <a:t>Evening Preparation:</a:t>
            </a:r>
          </a:p>
        </p:txBody>
      </p:sp>
      <p:sp>
        <p:nvSpPr>
          <p:cNvPr id="3" name="Content Placeholder 2">
            <a:extLst>
              <a:ext uri="{FF2B5EF4-FFF2-40B4-BE49-F238E27FC236}">
                <a16:creationId xmlns:a16="http://schemas.microsoft.com/office/drawing/2014/main" id="{D7F60A21-E3A2-B579-A895-2376A944AAF2}"/>
              </a:ext>
            </a:extLst>
          </p:cNvPr>
          <p:cNvSpPr>
            <a:spLocks noGrp="1"/>
          </p:cNvSpPr>
          <p:nvPr>
            <p:ph idx="1"/>
          </p:nvPr>
        </p:nvSpPr>
        <p:spPr/>
        <p:txBody>
          <a:bodyPr>
            <a:normAutofit fontScale="92500" lnSpcReduction="10000"/>
          </a:bodyPr>
          <a:lstStyle/>
          <a:p>
            <a:pPr marL="0" indent="0">
              <a:buNone/>
            </a:pPr>
            <a:r>
              <a:rPr lang="en-GB" dirty="0"/>
              <a:t>To avoid the morning stress of searching for items when you need to leave the house, prepare everything the evening before.</a:t>
            </a:r>
          </a:p>
          <a:p>
            <a:r>
              <a:rPr lang="en-GB" dirty="0"/>
              <a:t>School Clothes, out in a pile ready to put on.</a:t>
            </a:r>
          </a:p>
          <a:p>
            <a:r>
              <a:rPr lang="en-GB" dirty="0"/>
              <a:t>School bag, packed with everything needed for the day – books, homework etc.</a:t>
            </a:r>
          </a:p>
          <a:p>
            <a:r>
              <a:rPr lang="en-GB" dirty="0"/>
              <a:t>Shoes and coat by the door with the bag. If you have multiple children having specific pegs or plastic boxes with each child’s name means keeping everything in one place.</a:t>
            </a:r>
          </a:p>
          <a:p>
            <a:endParaRPr lang="en-GB" dirty="0"/>
          </a:p>
          <a:p>
            <a:endParaRPr lang="en-GB" dirty="0"/>
          </a:p>
          <a:p>
            <a:endParaRPr lang="en-GB" dirty="0"/>
          </a:p>
          <a:p>
            <a:r>
              <a:rPr lang="en-GB" dirty="0"/>
              <a:t>Packed lunch (if they have one) ready in the fridge.</a:t>
            </a:r>
          </a:p>
        </p:txBody>
      </p:sp>
      <p:pic>
        <p:nvPicPr>
          <p:cNvPr id="3076" name="Picture 4" descr="Buy Really Useful 2 x 64 Litre 1 x 42 Litre Storage Boxes Pack | Plastic  storage boxes and drawers | Argos">
            <a:extLst>
              <a:ext uri="{FF2B5EF4-FFF2-40B4-BE49-F238E27FC236}">
                <a16:creationId xmlns:a16="http://schemas.microsoft.com/office/drawing/2014/main" id="{D004ED16-2F0D-1D93-CD41-848633B5C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2139" y="4483255"/>
            <a:ext cx="2790825" cy="16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551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B112-256C-1041-DC15-4B562BF53421}"/>
              </a:ext>
            </a:extLst>
          </p:cNvPr>
          <p:cNvSpPr>
            <a:spLocks noGrp="1"/>
          </p:cNvSpPr>
          <p:nvPr>
            <p:ph type="title"/>
          </p:nvPr>
        </p:nvSpPr>
        <p:spPr>
          <a:xfrm>
            <a:off x="646111" y="452718"/>
            <a:ext cx="9404723" cy="840823"/>
          </a:xfrm>
        </p:spPr>
        <p:txBody>
          <a:bodyPr/>
          <a:lstStyle/>
          <a:p>
            <a:r>
              <a:rPr lang="en-GB" dirty="0"/>
              <a:t>Weekly Planner</a:t>
            </a:r>
          </a:p>
        </p:txBody>
      </p:sp>
      <p:sp>
        <p:nvSpPr>
          <p:cNvPr id="3" name="Content Placeholder 2">
            <a:extLst>
              <a:ext uri="{FF2B5EF4-FFF2-40B4-BE49-F238E27FC236}">
                <a16:creationId xmlns:a16="http://schemas.microsoft.com/office/drawing/2014/main" id="{2A2F5642-1AB6-893D-4DF4-13AE6996D97F}"/>
              </a:ext>
            </a:extLst>
          </p:cNvPr>
          <p:cNvSpPr>
            <a:spLocks noGrp="1"/>
          </p:cNvSpPr>
          <p:nvPr>
            <p:ph idx="1"/>
          </p:nvPr>
        </p:nvSpPr>
        <p:spPr>
          <a:xfrm>
            <a:off x="1103312" y="1293542"/>
            <a:ext cx="8946541" cy="4954858"/>
          </a:xfrm>
        </p:spPr>
        <p:txBody>
          <a:bodyPr/>
          <a:lstStyle/>
          <a:p>
            <a:r>
              <a:rPr lang="en-GB" dirty="0"/>
              <a:t>A lot of issues and stresses on a morning are when you suddenly  remember it is a PE day or swimming, or they need a Secret Santa gift and you have to search or change and time is ticking.</a:t>
            </a:r>
          </a:p>
          <a:p>
            <a:endParaRPr lang="en-GB" dirty="0"/>
          </a:p>
          <a:p>
            <a:r>
              <a:rPr lang="en-GB" dirty="0"/>
              <a:t>Having a weekly planner will assist this. Use the school weekly newsletter to write the week’s activities, including PE days, homework and library days. Then use this on the evening packing your bag. Avoid those surprises!</a:t>
            </a:r>
          </a:p>
          <a:p>
            <a:endParaRPr lang="en-GB" dirty="0"/>
          </a:p>
        </p:txBody>
      </p:sp>
      <p:pic>
        <p:nvPicPr>
          <p:cNvPr id="4098" name="Picture 2" descr="Weekly Planner by Design Letters in the shop">
            <a:extLst>
              <a:ext uri="{FF2B5EF4-FFF2-40B4-BE49-F238E27FC236}">
                <a16:creationId xmlns:a16="http://schemas.microsoft.com/office/drawing/2014/main" id="{C34F0400-7233-B6FE-1510-BBFB2011AE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28" t="20612" r="5392" b="18211"/>
          <a:stretch/>
        </p:blipFill>
        <p:spPr bwMode="auto">
          <a:xfrm>
            <a:off x="6096000" y="3910573"/>
            <a:ext cx="4181708" cy="2924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218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368B6-E124-0CFB-69D1-5BADAFA1910E}"/>
              </a:ext>
            </a:extLst>
          </p:cNvPr>
          <p:cNvSpPr>
            <a:spLocks noGrp="1"/>
          </p:cNvSpPr>
          <p:nvPr>
            <p:ph type="title"/>
          </p:nvPr>
        </p:nvSpPr>
        <p:spPr>
          <a:xfrm>
            <a:off x="646111" y="452718"/>
            <a:ext cx="9404723" cy="1041545"/>
          </a:xfrm>
        </p:spPr>
        <p:txBody>
          <a:bodyPr/>
          <a:lstStyle/>
          <a:p>
            <a:r>
              <a:rPr lang="en-GB" dirty="0"/>
              <a:t>Children’s responsibility too</a:t>
            </a:r>
          </a:p>
        </p:txBody>
      </p:sp>
      <p:sp>
        <p:nvSpPr>
          <p:cNvPr id="3" name="Content Placeholder 2">
            <a:extLst>
              <a:ext uri="{FF2B5EF4-FFF2-40B4-BE49-F238E27FC236}">
                <a16:creationId xmlns:a16="http://schemas.microsoft.com/office/drawing/2014/main" id="{75DF639A-475A-FB7E-44FD-F44233B03A1C}"/>
              </a:ext>
            </a:extLst>
          </p:cNvPr>
          <p:cNvSpPr>
            <a:spLocks noGrp="1"/>
          </p:cNvSpPr>
          <p:nvPr>
            <p:ph idx="1"/>
          </p:nvPr>
        </p:nvSpPr>
        <p:spPr>
          <a:xfrm>
            <a:off x="1103312" y="2698595"/>
            <a:ext cx="8946541" cy="3549804"/>
          </a:xfrm>
        </p:spPr>
        <p:txBody>
          <a:bodyPr/>
          <a:lstStyle/>
          <a:p>
            <a:r>
              <a:rPr lang="en-GB" dirty="0"/>
              <a:t>Make sure your child helps you do the evening prep, point out to them what the next day involves. Ask them to lay their clothes out but watch and check. Look on the weekly planner together, get them into the routine of knowing their homework must be back on a Wednesday etc. They are never too young to learn.</a:t>
            </a:r>
          </a:p>
          <a:p>
            <a:r>
              <a:rPr lang="en-GB" dirty="0"/>
              <a:t>This will train them up to doing it themselves, especially in KS2 and certainly in preparation for secondary school.</a:t>
            </a:r>
          </a:p>
          <a:p>
            <a:r>
              <a:rPr lang="en-GB" dirty="0"/>
              <a:t>This also assists them in knowing what is in their bag, so if a teacher says “have you got your reading folder?” Their answer isn’t I don’t know, they can confidently say “Yes I put it in last night,”</a:t>
            </a:r>
          </a:p>
        </p:txBody>
      </p:sp>
      <p:pic>
        <p:nvPicPr>
          <p:cNvPr id="5122" name="Picture 2" descr="Helping Kids with ADHD Organize Their Backpack">
            <a:extLst>
              <a:ext uri="{FF2B5EF4-FFF2-40B4-BE49-F238E27FC236}">
                <a16:creationId xmlns:a16="http://schemas.microsoft.com/office/drawing/2014/main" id="{389A08D4-40A7-239B-1B56-74E40CBCE2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9722" y="109839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449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1F36-522A-BC7D-AE66-2E9AA1657931}"/>
              </a:ext>
            </a:extLst>
          </p:cNvPr>
          <p:cNvSpPr>
            <a:spLocks noGrp="1"/>
          </p:cNvSpPr>
          <p:nvPr>
            <p:ph type="title"/>
          </p:nvPr>
        </p:nvSpPr>
        <p:spPr/>
        <p:txBody>
          <a:bodyPr/>
          <a:lstStyle/>
          <a:p>
            <a:r>
              <a:rPr lang="en-GB" dirty="0"/>
              <a:t>Getting up</a:t>
            </a:r>
          </a:p>
        </p:txBody>
      </p:sp>
      <p:sp>
        <p:nvSpPr>
          <p:cNvPr id="3" name="Content Placeholder 2">
            <a:extLst>
              <a:ext uri="{FF2B5EF4-FFF2-40B4-BE49-F238E27FC236}">
                <a16:creationId xmlns:a16="http://schemas.microsoft.com/office/drawing/2014/main" id="{33D9B201-861F-0BC8-C2B7-A932BD49B489}"/>
              </a:ext>
            </a:extLst>
          </p:cNvPr>
          <p:cNvSpPr>
            <a:spLocks noGrp="1"/>
          </p:cNvSpPr>
          <p:nvPr>
            <p:ph idx="1"/>
          </p:nvPr>
        </p:nvSpPr>
        <p:spPr>
          <a:xfrm>
            <a:off x="1103312" y="1583474"/>
            <a:ext cx="10655872" cy="4664926"/>
          </a:xfrm>
        </p:spPr>
        <p:txBody>
          <a:bodyPr/>
          <a:lstStyle/>
          <a:p>
            <a:pPr marL="0" indent="0">
              <a:buNone/>
            </a:pPr>
            <a:r>
              <a:rPr lang="en-GB" dirty="0">
                <a:solidFill>
                  <a:srgbClr val="FFFF00"/>
                </a:solidFill>
              </a:rPr>
              <a:t>Gro clocks can help if your child gets up at the wrong time.</a:t>
            </a:r>
          </a:p>
          <a:p>
            <a:pPr marL="0" indent="0">
              <a:buNone/>
            </a:pPr>
            <a:r>
              <a:rPr lang="en-GB" dirty="0">
                <a:solidFill>
                  <a:srgbClr val="FFFF00"/>
                </a:solidFill>
              </a:rPr>
              <a:t>It visually shows, when they can get out of bed. They cost</a:t>
            </a:r>
          </a:p>
          <a:p>
            <a:pPr marL="0" indent="0">
              <a:buNone/>
            </a:pPr>
            <a:r>
              <a:rPr lang="en-GB" dirty="0">
                <a:solidFill>
                  <a:srgbClr val="FFFF00"/>
                </a:solidFill>
              </a:rPr>
              <a:t>from £20.</a:t>
            </a:r>
          </a:p>
          <a:p>
            <a:pPr marL="0" indent="0">
              <a:buNone/>
            </a:pPr>
            <a:endParaRPr lang="en-GB" dirty="0"/>
          </a:p>
          <a:p>
            <a:pPr marL="0" indent="0">
              <a:buNone/>
            </a:pPr>
            <a:r>
              <a:rPr lang="en-GB" dirty="0">
                <a:solidFill>
                  <a:schemeClr val="accent1">
                    <a:lumMod val="20000"/>
                    <a:lumOff val="80000"/>
                  </a:schemeClr>
                </a:solidFill>
              </a:rPr>
              <a:t>An alarm clock is useful so they are used to hearing it is time to get up, rather than just relying on you. </a:t>
            </a:r>
          </a:p>
          <a:p>
            <a:pPr marL="0" indent="0">
              <a:buNone/>
            </a:pPr>
            <a:r>
              <a:rPr lang="en-GB" dirty="0"/>
              <a:t>When it is time to get up, open the curtains and put the light on. Don’t allow it to be too easy to fall back asleep. Give a couple of minutes warning that you will be pulling the covers back.</a:t>
            </a:r>
          </a:p>
          <a:p>
            <a:pPr marL="0" indent="0">
              <a:buNone/>
            </a:pPr>
            <a:endParaRPr lang="en-GB" dirty="0"/>
          </a:p>
          <a:p>
            <a:pPr marL="0" indent="0">
              <a:buNone/>
            </a:pPr>
            <a:r>
              <a:rPr lang="en-GB" dirty="0">
                <a:solidFill>
                  <a:schemeClr val="bg2">
                    <a:lumMod val="60000"/>
                    <a:lumOff val="40000"/>
                  </a:schemeClr>
                </a:solidFill>
              </a:rPr>
              <a:t>Introduce your morning routine timetable and show which action you are at.</a:t>
            </a:r>
          </a:p>
        </p:txBody>
      </p:sp>
      <p:pic>
        <p:nvPicPr>
          <p:cNvPr id="6148" name="Picture 4" descr="The Gro Company Gro-Clock Sleep Trainer : Amazon.co.uk: Home &amp; Kitchen">
            <a:extLst>
              <a:ext uri="{FF2B5EF4-FFF2-40B4-BE49-F238E27FC236}">
                <a16:creationId xmlns:a16="http://schemas.microsoft.com/office/drawing/2014/main" id="{F4DA162B-CA66-0EF4-D791-F6263F42A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687" y="1228940"/>
            <a:ext cx="250507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145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2FF75-B0B2-D0BC-3D6C-E525DDD6A435}"/>
              </a:ext>
            </a:extLst>
          </p:cNvPr>
          <p:cNvSpPr>
            <a:spLocks noGrp="1"/>
          </p:cNvSpPr>
          <p:nvPr>
            <p:ph type="title"/>
          </p:nvPr>
        </p:nvSpPr>
        <p:spPr/>
        <p:txBody>
          <a:bodyPr/>
          <a:lstStyle/>
          <a:p>
            <a:r>
              <a:rPr lang="en-GB" dirty="0"/>
              <a:t>Morning Visual Timetable</a:t>
            </a:r>
          </a:p>
        </p:txBody>
      </p:sp>
      <p:sp>
        <p:nvSpPr>
          <p:cNvPr id="3" name="Content Placeholder 2">
            <a:extLst>
              <a:ext uri="{FF2B5EF4-FFF2-40B4-BE49-F238E27FC236}">
                <a16:creationId xmlns:a16="http://schemas.microsoft.com/office/drawing/2014/main" id="{534BE115-1E7D-16BB-E3DE-133925AB7734}"/>
              </a:ext>
            </a:extLst>
          </p:cNvPr>
          <p:cNvSpPr>
            <a:spLocks noGrp="1"/>
          </p:cNvSpPr>
          <p:nvPr>
            <p:ph idx="1"/>
          </p:nvPr>
        </p:nvSpPr>
        <p:spPr/>
        <p:txBody>
          <a:bodyPr>
            <a:normAutofit/>
          </a:bodyPr>
          <a:lstStyle/>
          <a:p>
            <a:pPr lvl="6"/>
            <a:r>
              <a:rPr lang="en-GB" sz="1800" dirty="0"/>
              <a:t>Like the bedtime routine some children like to follow a visual timetable to help manage their time and what is expected of them.</a:t>
            </a:r>
          </a:p>
          <a:p>
            <a:pPr lvl="6"/>
            <a:r>
              <a:rPr lang="en-GB" sz="1800" dirty="0"/>
              <a:t>Personally I think getting dressed first is helpful. It avoids them feeling cold, it is one action that can take time but if they are wanting breakfast can hurry them along.</a:t>
            </a:r>
          </a:p>
          <a:p>
            <a:pPr lvl="6"/>
            <a:r>
              <a:rPr lang="en-GB" sz="1800" dirty="0"/>
              <a:t>Your routine may be in a different order but it needs to be clear, as time is important on a morning and we don’t want anyone missing breakfast because they are late.</a:t>
            </a:r>
          </a:p>
          <a:p>
            <a:pPr lvl="6"/>
            <a:r>
              <a:rPr lang="en-GB" sz="1800" dirty="0"/>
              <a:t>If you would like a laminated copy please just ask and let me know the order you would prefer.</a:t>
            </a:r>
          </a:p>
        </p:txBody>
      </p:sp>
      <p:pic>
        <p:nvPicPr>
          <p:cNvPr id="5" name="Picture 4">
            <a:extLst>
              <a:ext uri="{FF2B5EF4-FFF2-40B4-BE49-F238E27FC236}">
                <a16:creationId xmlns:a16="http://schemas.microsoft.com/office/drawing/2014/main" id="{A7083D91-EE45-C3FE-4C26-EF43DD421D31}"/>
              </a:ext>
            </a:extLst>
          </p:cNvPr>
          <p:cNvPicPr>
            <a:picLocks noChangeAspect="1"/>
          </p:cNvPicPr>
          <p:nvPr/>
        </p:nvPicPr>
        <p:blipFill rotWithShape="1">
          <a:blip r:embed="rId2"/>
          <a:srcRect l="29175" t="33580" r="52075" b="20222"/>
          <a:stretch/>
        </p:blipFill>
        <p:spPr>
          <a:xfrm>
            <a:off x="1225296" y="2135213"/>
            <a:ext cx="2286000" cy="3168307"/>
          </a:xfrm>
          <a:prstGeom prst="rect">
            <a:avLst/>
          </a:prstGeom>
        </p:spPr>
      </p:pic>
    </p:spTree>
    <p:extLst>
      <p:ext uri="{BB962C8B-B14F-4D97-AF65-F5344CB8AC3E}">
        <p14:creationId xmlns:p14="http://schemas.microsoft.com/office/powerpoint/2010/main" val="3271982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871F9-17A1-8C0F-5344-C7404CCD6B21}"/>
              </a:ext>
            </a:extLst>
          </p:cNvPr>
          <p:cNvSpPr>
            <a:spLocks noGrp="1"/>
          </p:cNvSpPr>
          <p:nvPr>
            <p:ph type="title"/>
          </p:nvPr>
        </p:nvSpPr>
        <p:spPr/>
        <p:txBody>
          <a:bodyPr/>
          <a:lstStyle/>
          <a:p>
            <a:r>
              <a:rPr lang="en-GB" dirty="0"/>
              <a:t>TV and distractions:</a:t>
            </a:r>
          </a:p>
        </p:txBody>
      </p:sp>
      <p:sp>
        <p:nvSpPr>
          <p:cNvPr id="3" name="Content Placeholder 2">
            <a:extLst>
              <a:ext uri="{FF2B5EF4-FFF2-40B4-BE49-F238E27FC236}">
                <a16:creationId xmlns:a16="http://schemas.microsoft.com/office/drawing/2014/main" id="{FAF1FB94-79C0-23A9-F201-70E996024F1D}"/>
              </a:ext>
            </a:extLst>
          </p:cNvPr>
          <p:cNvSpPr>
            <a:spLocks noGrp="1"/>
          </p:cNvSpPr>
          <p:nvPr>
            <p:ph idx="1"/>
          </p:nvPr>
        </p:nvSpPr>
        <p:spPr/>
        <p:txBody>
          <a:bodyPr/>
          <a:lstStyle/>
          <a:p>
            <a:endParaRPr lang="en-GB" dirty="0"/>
          </a:p>
          <a:p>
            <a:endParaRPr lang="en-GB" dirty="0"/>
          </a:p>
          <a:p>
            <a:endParaRPr lang="en-GB" dirty="0"/>
          </a:p>
          <a:p>
            <a:pPr marL="0" indent="0">
              <a:buNone/>
            </a:pPr>
            <a:r>
              <a:rPr lang="en-GB" dirty="0"/>
              <a:t>Avoid distractions such as putting the TV on or going on tablets in the morning.</a:t>
            </a:r>
          </a:p>
          <a:p>
            <a:pPr marL="0" indent="0">
              <a:buNone/>
            </a:pPr>
            <a:r>
              <a:rPr lang="en-GB" dirty="0"/>
              <a:t>Children cannot regulate the time they are on screentime and “just a minute” will end up being 10 minutes or an argument. If you feel it is manageable, perhaps they could have some time when EVERYTHING else is ready for going to school but only if you know your child will switch it off as soon as asked.</a:t>
            </a:r>
          </a:p>
        </p:txBody>
      </p:sp>
      <p:pic>
        <p:nvPicPr>
          <p:cNvPr id="7170" name="Picture 2" descr="No sedentary screen time for babies, WHO says - BBC News">
            <a:extLst>
              <a:ext uri="{FF2B5EF4-FFF2-40B4-BE49-F238E27FC236}">
                <a16:creationId xmlns:a16="http://schemas.microsoft.com/office/drawing/2014/main" id="{FD6CE77F-BCE2-ED5F-1A35-73C95638A5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416" y="1586484"/>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ummer screen time and your child's risk of eye problems - Duluth News  Tribune | News, weather, and sports from Duluth, Minnesota">
            <a:extLst>
              <a:ext uri="{FF2B5EF4-FFF2-40B4-BE49-F238E27FC236}">
                <a16:creationId xmlns:a16="http://schemas.microsoft.com/office/drawing/2014/main" id="{996A1BCA-5732-767B-7BED-F75DCCD4D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7764" y="158648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576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F5E3A-A166-3C01-070B-723FD8B39785}"/>
              </a:ext>
            </a:extLst>
          </p:cNvPr>
          <p:cNvSpPr>
            <a:spLocks noGrp="1"/>
          </p:cNvSpPr>
          <p:nvPr>
            <p:ph type="title"/>
          </p:nvPr>
        </p:nvSpPr>
        <p:spPr/>
        <p:txBody>
          <a:bodyPr/>
          <a:lstStyle/>
          <a:p>
            <a:r>
              <a:rPr lang="en-GB" dirty="0"/>
              <a:t>Breakfast</a:t>
            </a:r>
          </a:p>
        </p:txBody>
      </p:sp>
      <p:sp>
        <p:nvSpPr>
          <p:cNvPr id="3" name="TextBox 2">
            <a:extLst>
              <a:ext uri="{FF2B5EF4-FFF2-40B4-BE49-F238E27FC236}">
                <a16:creationId xmlns:a16="http://schemas.microsoft.com/office/drawing/2014/main" id="{21BBE717-E810-8C70-1D31-634BB4DC40B9}"/>
              </a:ext>
            </a:extLst>
          </p:cNvPr>
          <p:cNvSpPr txBox="1"/>
          <p:nvPr/>
        </p:nvSpPr>
        <p:spPr>
          <a:xfrm>
            <a:off x="975360" y="2336800"/>
            <a:ext cx="10718800" cy="4524315"/>
          </a:xfrm>
          <a:prstGeom prst="rect">
            <a:avLst/>
          </a:prstGeom>
          <a:noFill/>
        </p:spPr>
        <p:txBody>
          <a:bodyPr wrap="square" rtlCol="0">
            <a:spAutoFit/>
          </a:bodyPr>
          <a:lstStyle/>
          <a:p>
            <a:r>
              <a:rPr lang="en-GB" dirty="0"/>
              <a:t>It is true that breakfast is the most important meal of the day.</a:t>
            </a:r>
          </a:p>
          <a:p>
            <a:r>
              <a:rPr lang="en-GB" dirty="0"/>
              <a:t>Make sure your routine gives your child plenty of time to sit and eat, along with a drink.</a:t>
            </a:r>
          </a:p>
          <a:p>
            <a:endParaRPr lang="en-GB" dirty="0"/>
          </a:p>
          <a:p>
            <a:r>
              <a:rPr lang="en-GB" dirty="0"/>
              <a:t>Breakfast sets a child up for the day, improving their concentration and giving them the energy they need. Remember how long it has been </a:t>
            </a:r>
            <a:r>
              <a:rPr lang="en-GB"/>
              <a:t>since they last ate!</a:t>
            </a:r>
            <a:endParaRPr lang="en-GB" dirty="0"/>
          </a:p>
          <a:p>
            <a:endParaRPr lang="en-GB" dirty="0"/>
          </a:p>
          <a:p>
            <a:r>
              <a:rPr lang="en-GB" dirty="0"/>
              <a:t>A young student’s brain uses up half of it’s body’s energy!</a:t>
            </a:r>
          </a:p>
          <a:p>
            <a:endParaRPr lang="en-GB" dirty="0"/>
          </a:p>
          <a:p>
            <a:r>
              <a:rPr lang="en-GB" dirty="0"/>
              <a:t>Please always tell school if breakfast has been missed, for any reason. We would rather find the time to give them something to eat, than them suffer with lack of concentration and be lethargic, irritable and hungry for the morning.</a:t>
            </a:r>
          </a:p>
          <a:p>
            <a:endParaRPr lang="en-GB" dirty="0"/>
          </a:p>
          <a:p>
            <a:r>
              <a:rPr lang="en-GB" dirty="0"/>
              <a:t>Just like all food it is ok to have sugary cereals- if it is in moderation. Remember to switch it up. Porridge is a great slow burner to feel full for longer. Toasts and fruit are great. A sugar high in the morning is followed by a sugar-low which will affect your child’s mood.</a:t>
            </a:r>
          </a:p>
          <a:p>
            <a:endParaRPr lang="en-GB" dirty="0"/>
          </a:p>
        </p:txBody>
      </p:sp>
      <p:pic>
        <p:nvPicPr>
          <p:cNvPr id="1028" name="Picture 4" descr="18 best healthy breakfast ideas | Features | Jamie Oliver">
            <a:extLst>
              <a:ext uri="{FF2B5EF4-FFF2-40B4-BE49-F238E27FC236}">
                <a16:creationId xmlns:a16="http://schemas.microsoft.com/office/drawing/2014/main" id="{0CCA8227-1080-B981-F502-C9EA072503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913" y="528073"/>
            <a:ext cx="2248759" cy="149644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nch toast recipe | How to make french toast with egg">
            <a:extLst>
              <a:ext uri="{FF2B5EF4-FFF2-40B4-BE49-F238E27FC236}">
                <a16:creationId xmlns:a16="http://schemas.microsoft.com/office/drawing/2014/main" id="{CBD5BF7E-AB1E-E6D3-DFD2-61DDF1C34A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9405" y="519994"/>
            <a:ext cx="1997834" cy="14964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to choose (and make) breakfast cereals that are actually good for you -  BBC Food">
            <a:extLst>
              <a:ext uri="{FF2B5EF4-FFF2-40B4-BE49-F238E27FC236}">
                <a16:creationId xmlns:a16="http://schemas.microsoft.com/office/drawing/2014/main" id="{DC8F11B4-0247-65A5-D4A3-39EC97143C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7973" y="489776"/>
            <a:ext cx="2663794" cy="1491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54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2B5CD-AFB6-C95E-48F9-7A613205FA7E}"/>
              </a:ext>
            </a:extLst>
          </p:cNvPr>
          <p:cNvSpPr>
            <a:spLocks noGrp="1"/>
          </p:cNvSpPr>
          <p:nvPr>
            <p:ph type="title"/>
          </p:nvPr>
        </p:nvSpPr>
        <p:spPr/>
        <p:txBody>
          <a:bodyPr/>
          <a:lstStyle/>
          <a:p>
            <a:r>
              <a:rPr lang="en-GB" dirty="0"/>
              <a:t>Timing </a:t>
            </a:r>
          </a:p>
        </p:txBody>
      </p:sp>
      <p:sp>
        <p:nvSpPr>
          <p:cNvPr id="3" name="Content Placeholder 2">
            <a:extLst>
              <a:ext uri="{FF2B5EF4-FFF2-40B4-BE49-F238E27FC236}">
                <a16:creationId xmlns:a16="http://schemas.microsoft.com/office/drawing/2014/main" id="{D3D348D4-7F09-9B35-C7AF-4D00D6413A54}"/>
              </a:ext>
            </a:extLst>
          </p:cNvPr>
          <p:cNvSpPr>
            <a:spLocks noGrp="1"/>
          </p:cNvSpPr>
          <p:nvPr>
            <p:ph idx="1"/>
          </p:nvPr>
        </p:nvSpPr>
        <p:spPr/>
        <p:txBody>
          <a:bodyPr/>
          <a:lstStyle/>
          <a:p>
            <a:endParaRPr lang="en-GB" dirty="0"/>
          </a:p>
          <a:p>
            <a:endParaRPr lang="en-GB" dirty="0"/>
          </a:p>
          <a:p>
            <a:pPr marL="0" indent="0">
              <a:buNone/>
            </a:pPr>
            <a:r>
              <a:rPr lang="en-GB" dirty="0"/>
              <a:t>Whether it is getting to school or perhaps to a Before school Club your child needs to know you are leaving the house at a certain time.</a:t>
            </a:r>
          </a:p>
          <a:p>
            <a:pPr marL="0" indent="0">
              <a:buNone/>
            </a:pPr>
            <a:r>
              <a:rPr lang="en-GB" dirty="0"/>
              <a:t>Keep it the same, up at the same time, breakfast at the same time. That way it becomes the routine and harder to be late leaving the house.</a:t>
            </a:r>
          </a:p>
          <a:p>
            <a:pPr marL="0" indent="0">
              <a:buNone/>
            </a:pPr>
            <a:r>
              <a:rPr lang="en-GB" dirty="0"/>
              <a:t>Again using the Morning Timetable, moving the arrow or ticking off until it is embedded and just naturally one activity follows the other.</a:t>
            </a:r>
          </a:p>
          <a:p>
            <a:pPr marL="0" indent="0">
              <a:buNone/>
            </a:pPr>
            <a:r>
              <a:rPr lang="en-GB" dirty="0"/>
              <a:t>Do you yourself have a routine? What happens if you change it? </a:t>
            </a:r>
          </a:p>
        </p:txBody>
      </p:sp>
      <p:pic>
        <p:nvPicPr>
          <p:cNvPr id="8194" name="Picture 2" descr="Time Management | The key to success – The King's Careers Blog">
            <a:extLst>
              <a:ext uri="{FF2B5EF4-FFF2-40B4-BE49-F238E27FC236}">
                <a16:creationId xmlns:a16="http://schemas.microsoft.com/office/drawing/2014/main" id="{6C47BA4B-7D46-E8BD-FBBE-FC5A4A3B57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494" y="296037"/>
            <a:ext cx="2162175" cy="2114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938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36656-E922-EFD3-1983-83CB9F9B428A}"/>
              </a:ext>
            </a:extLst>
          </p:cNvPr>
          <p:cNvSpPr>
            <a:spLocks noGrp="1"/>
          </p:cNvSpPr>
          <p:nvPr>
            <p:ph type="title"/>
          </p:nvPr>
        </p:nvSpPr>
        <p:spPr>
          <a:xfrm>
            <a:off x="646111" y="452718"/>
            <a:ext cx="9404723" cy="928026"/>
          </a:xfrm>
        </p:spPr>
        <p:txBody>
          <a:bodyPr/>
          <a:lstStyle/>
          <a:p>
            <a:r>
              <a:rPr lang="en-GB" dirty="0"/>
              <a:t>Reward:</a:t>
            </a:r>
          </a:p>
        </p:txBody>
      </p:sp>
      <p:sp>
        <p:nvSpPr>
          <p:cNvPr id="3" name="Content Placeholder 2">
            <a:extLst>
              <a:ext uri="{FF2B5EF4-FFF2-40B4-BE49-F238E27FC236}">
                <a16:creationId xmlns:a16="http://schemas.microsoft.com/office/drawing/2014/main" id="{658C8A06-64D0-ED9F-3799-2C6EF6E24240}"/>
              </a:ext>
            </a:extLst>
          </p:cNvPr>
          <p:cNvSpPr>
            <a:spLocks noGrp="1"/>
          </p:cNvSpPr>
          <p:nvPr>
            <p:ph idx="1"/>
          </p:nvPr>
        </p:nvSpPr>
        <p:spPr>
          <a:xfrm>
            <a:off x="1103312" y="1289304"/>
            <a:ext cx="8946541" cy="4959095"/>
          </a:xfrm>
        </p:spPr>
        <p:txBody>
          <a:bodyPr/>
          <a:lstStyle/>
          <a:p>
            <a:pPr marL="0" indent="0">
              <a:buNone/>
            </a:pPr>
            <a:r>
              <a:rPr lang="en-GB" dirty="0"/>
              <a:t>It is a personal choice of how you reward your child for following their routine.</a:t>
            </a:r>
          </a:p>
          <a:p>
            <a:pPr marL="0" indent="0">
              <a:buNone/>
            </a:pPr>
            <a:r>
              <a:rPr lang="en-GB" dirty="0"/>
              <a:t>Each family and even each child is individual of how they react to praise and reward.</a:t>
            </a:r>
          </a:p>
          <a:p>
            <a:pPr marL="0" indent="0">
              <a:buNone/>
            </a:pPr>
            <a:endParaRPr lang="en-GB" dirty="0"/>
          </a:p>
          <a:p>
            <a:pPr marL="0" indent="0">
              <a:buNone/>
            </a:pPr>
            <a:endParaRPr lang="en-GB" dirty="0"/>
          </a:p>
          <a:p>
            <a:pPr marL="0" indent="0">
              <a:buNone/>
            </a:pPr>
            <a:r>
              <a:rPr lang="en-GB" dirty="0"/>
              <a:t>Reward doesn’t mean a present, it could be a huge cuddle and praise for doing so well. It could be extra TV/Computer time on a Friday evening. It could be a trip to the park. It could be that a sticker chart is  good motivation. If you choose to buy a gift for their cooperation then that is your personal choice. The most important thing is that your child knows that you are proud of them following the routine and that is helping everyone be where they need to be on time, making everyone happy and less stressed!</a:t>
            </a:r>
          </a:p>
        </p:txBody>
      </p:sp>
      <p:pic>
        <p:nvPicPr>
          <p:cNvPr id="9218" name="Picture 2" descr="Custom Message Gold Star with Gold Glitter Texture Star Sticker | Zazzle">
            <a:extLst>
              <a:ext uri="{FF2B5EF4-FFF2-40B4-BE49-F238E27FC236}">
                <a16:creationId xmlns:a16="http://schemas.microsoft.com/office/drawing/2014/main" id="{A7FF5211-90E6-621A-9DB9-BCE5988A5A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0650" y="1764792"/>
            <a:ext cx="1892808" cy="189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362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77CF7-B7A0-9FA2-0891-4DA3FF8625E2}"/>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8A46BAF0-4685-CF69-9201-E1A93BC1DB75}"/>
              </a:ext>
            </a:extLst>
          </p:cNvPr>
          <p:cNvSpPr>
            <a:spLocks noGrp="1"/>
          </p:cNvSpPr>
          <p:nvPr>
            <p:ph idx="1"/>
          </p:nvPr>
        </p:nvSpPr>
        <p:spPr/>
        <p:txBody>
          <a:bodyPr>
            <a:noAutofit/>
          </a:bodyPr>
          <a:lstStyle/>
          <a:p>
            <a:pPr marL="0" indent="0">
              <a:buNone/>
            </a:pPr>
            <a:r>
              <a:rPr lang="en-GB" sz="2800" dirty="0"/>
              <a:t>Again this has been an overview of making a morning routine.</a:t>
            </a:r>
          </a:p>
          <a:p>
            <a:pPr marL="0" indent="0">
              <a:buNone/>
            </a:pPr>
            <a:endParaRPr lang="en-GB" sz="2800" dirty="0"/>
          </a:p>
          <a:p>
            <a:pPr marL="0" indent="0">
              <a:buNone/>
            </a:pPr>
            <a:r>
              <a:rPr lang="en-GB" sz="2800" dirty="0"/>
              <a:t>Each family have their individual problems that I am happy to discuss, unpick and come up with a plan to try to help.</a:t>
            </a:r>
          </a:p>
          <a:p>
            <a:pPr marL="0" indent="0">
              <a:buNone/>
            </a:pPr>
            <a:endParaRPr lang="en-GB" sz="2800" dirty="0"/>
          </a:p>
          <a:p>
            <a:pPr marL="0" indent="0">
              <a:buNone/>
            </a:pPr>
            <a:r>
              <a:rPr lang="en-GB" sz="2800" dirty="0"/>
              <a:t>One step at a time to ease the stresses of a busy morning.</a:t>
            </a:r>
          </a:p>
        </p:txBody>
      </p:sp>
    </p:spTree>
    <p:extLst>
      <p:ext uri="{BB962C8B-B14F-4D97-AF65-F5344CB8AC3E}">
        <p14:creationId xmlns:p14="http://schemas.microsoft.com/office/powerpoint/2010/main" val="3605825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158</TotalTime>
  <Words>1167</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     </vt:lpstr>
      <vt:lpstr>Bedtime Routine:</vt:lpstr>
      <vt:lpstr>Evening Preparation:</vt:lpstr>
      <vt:lpstr>Weekly Planner</vt:lpstr>
      <vt:lpstr>Children’s responsibility too</vt:lpstr>
      <vt:lpstr>Getting up</vt:lpstr>
      <vt:lpstr>Morning Visual Timetable</vt:lpstr>
      <vt:lpstr>TV and distractions:</vt:lpstr>
      <vt:lpstr>Breakfast</vt:lpstr>
      <vt:lpstr>Timing </vt:lpstr>
      <vt:lpstr>Reward:</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Bird</dc:creator>
  <cp:lastModifiedBy>Jenny Bird</cp:lastModifiedBy>
  <cp:revision>1</cp:revision>
  <dcterms:created xsi:type="dcterms:W3CDTF">2022-11-27T21:15:21Z</dcterms:created>
  <dcterms:modified xsi:type="dcterms:W3CDTF">2022-11-28T19:41:29Z</dcterms:modified>
</cp:coreProperties>
</file>